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95" r:id="rId3"/>
    <p:sldId id="327" r:id="rId4"/>
    <p:sldId id="329" r:id="rId5"/>
    <p:sldId id="330" r:id="rId6"/>
    <p:sldId id="331" r:id="rId7"/>
    <p:sldId id="259" r:id="rId8"/>
    <p:sldId id="307" r:id="rId9"/>
    <p:sldId id="308" r:id="rId10"/>
    <p:sldId id="338" r:id="rId11"/>
    <p:sldId id="339" r:id="rId12"/>
    <p:sldId id="341" r:id="rId13"/>
    <p:sldId id="340" r:id="rId14"/>
    <p:sldId id="342" r:id="rId15"/>
    <p:sldId id="343" r:id="rId16"/>
    <p:sldId id="344" r:id="rId17"/>
    <p:sldId id="347" r:id="rId18"/>
    <p:sldId id="348" r:id="rId19"/>
    <p:sldId id="349" r:id="rId20"/>
    <p:sldId id="350" r:id="rId21"/>
    <p:sldId id="351" r:id="rId22"/>
    <p:sldId id="314" r:id="rId23"/>
    <p:sldId id="313" r:id="rId24"/>
    <p:sldId id="279" r:id="rId25"/>
    <p:sldId id="353" r:id="rId26"/>
    <p:sldId id="354" r:id="rId27"/>
    <p:sldId id="355" r:id="rId28"/>
    <p:sldId id="356" r:id="rId29"/>
    <p:sldId id="357" r:id="rId30"/>
    <p:sldId id="358" r:id="rId31"/>
    <p:sldId id="359" r:id="rId32"/>
    <p:sldId id="360" r:id="rId33"/>
    <p:sldId id="363" r:id="rId34"/>
    <p:sldId id="361" r:id="rId35"/>
    <p:sldId id="362" r:id="rId36"/>
    <p:sldId id="364" r:id="rId37"/>
    <p:sldId id="365" r:id="rId38"/>
    <p:sldId id="366" r:id="rId39"/>
    <p:sldId id="3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777F86-1AD3-E745-8504-58BCD5495FDB}">
          <p14:sldIdLst>
            <p14:sldId id="257"/>
            <p14:sldId id="295"/>
            <p14:sldId id="327"/>
            <p14:sldId id="329"/>
            <p14:sldId id="330"/>
            <p14:sldId id="331"/>
            <p14:sldId id="259"/>
            <p14:sldId id="307"/>
            <p14:sldId id="308"/>
            <p14:sldId id="338"/>
            <p14:sldId id="339"/>
            <p14:sldId id="341"/>
            <p14:sldId id="340"/>
            <p14:sldId id="342"/>
            <p14:sldId id="343"/>
            <p14:sldId id="344"/>
            <p14:sldId id="347"/>
            <p14:sldId id="348"/>
            <p14:sldId id="349"/>
            <p14:sldId id="350"/>
            <p14:sldId id="351"/>
            <p14:sldId id="314"/>
            <p14:sldId id="313"/>
            <p14:sldId id="279"/>
            <p14:sldId id="353"/>
            <p14:sldId id="354"/>
            <p14:sldId id="355"/>
            <p14:sldId id="356"/>
            <p14:sldId id="357"/>
            <p14:sldId id="358"/>
            <p14:sldId id="359"/>
            <p14:sldId id="360"/>
            <p14:sldId id="363"/>
            <p14:sldId id="361"/>
            <p14:sldId id="362"/>
            <p14:sldId id="364"/>
            <p14:sldId id="365"/>
            <p14:sldId id="366"/>
            <p14:sldId id="36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0"/>
    <p:restoredTop sz="91852"/>
  </p:normalViewPr>
  <p:slideViewPr>
    <p:cSldViewPr snapToGrid="0" snapToObjects="1">
      <p:cViewPr varScale="1">
        <p:scale>
          <a:sx n="105" d="100"/>
          <a:sy n="105" d="100"/>
        </p:scale>
        <p:origin x="690" y="10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8A9A7-2F8A-8542-A5B3-1DCBE9DCB46D}"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1345F-47DA-8D41-A25D-7C1673F27225}" type="slidenum">
              <a:rPr lang="en-US" smtClean="0"/>
              <a:t>‹#›</a:t>
            </a:fld>
            <a:endParaRPr lang="en-US"/>
          </a:p>
        </p:txBody>
      </p:sp>
    </p:spTree>
    <p:extLst>
      <p:ext uri="{BB962C8B-B14F-4D97-AF65-F5344CB8AC3E}">
        <p14:creationId xmlns:p14="http://schemas.microsoft.com/office/powerpoint/2010/main" val="307386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1</a:t>
            </a:fld>
            <a:endParaRPr lang="en-US"/>
          </a:p>
        </p:txBody>
      </p:sp>
    </p:spTree>
    <p:extLst>
      <p:ext uri="{BB962C8B-B14F-4D97-AF65-F5344CB8AC3E}">
        <p14:creationId xmlns:p14="http://schemas.microsoft.com/office/powerpoint/2010/main" val="32610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16</a:t>
            </a:fld>
            <a:endParaRPr lang="en-US"/>
          </a:p>
        </p:txBody>
      </p:sp>
    </p:spTree>
    <p:extLst>
      <p:ext uri="{BB962C8B-B14F-4D97-AF65-F5344CB8AC3E}">
        <p14:creationId xmlns:p14="http://schemas.microsoft.com/office/powerpoint/2010/main" val="367965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281435-C3BB-4124-8E91-FEFD045DB9DA}" type="slidenum">
              <a:rPr lang="en-US"/>
              <a:pPr/>
              <a:t>18</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5737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20</a:t>
            </a:fld>
            <a:endParaRPr lang="en-US"/>
          </a:p>
        </p:txBody>
      </p:sp>
    </p:spTree>
    <p:extLst>
      <p:ext uri="{BB962C8B-B14F-4D97-AF65-F5344CB8AC3E}">
        <p14:creationId xmlns:p14="http://schemas.microsoft.com/office/powerpoint/2010/main" val="824111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21</a:t>
            </a:fld>
            <a:endParaRPr lang="en-US"/>
          </a:p>
        </p:txBody>
      </p:sp>
    </p:spTree>
    <p:extLst>
      <p:ext uri="{BB962C8B-B14F-4D97-AF65-F5344CB8AC3E}">
        <p14:creationId xmlns:p14="http://schemas.microsoft.com/office/powerpoint/2010/main" val="2074838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23</a:t>
            </a:fld>
            <a:endParaRPr lang="en-US"/>
          </a:p>
        </p:txBody>
      </p:sp>
    </p:spTree>
    <p:extLst>
      <p:ext uri="{BB962C8B-B14F-4D97-AF65-F5344CB8AC3E}">
        <p14:creationId xmlns:p14="http://schemas.microsoft.com/office/powerpoint/2010/main" val="166143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24</a:t>
            </a:fld>
            <a:endParaRPr lang="en-US"/>
          </a:p>
        </p:txBody>
      </p:sp>
    </p:spTree>
    <p:extLst>
      <p:ext uri="{BB962C8B-B14F-4D97-AF65-F5344CB8AC3E}">
        <p14:creationId xmlns:p14="http://schemas.microsoft.com/office/powerpoint/2010/main" val="602967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25</a:t>
            </a:fld>
            <a:endParaRPr lang="en-US"/>
          </a:p>
        </p:txBody>
      </p:sp>
    </p:spTree>
    <p:extLst>
      <p:ext uri="{BB962C8B-B14F-4D97-AF65-F5344CB8AC3E}">
        <p14:creationId xmlns:p14="http://schemas.microsoft.com/office/powerpoint/2010/main" val="94624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26</a:t>
            </a:fld>
            <a:endParaRPr lang="en-US"/>
          </a:p>
        </p:txBody>
      </p:sp>
    </p:spTree>
    <p:extLst>
      <p:ext uri="{BB962C8B-B14F-4D97-AF65-F5344CB8AC3E}">
        <p14:creationId xmlns:p14="http://schemas.microsoft.com/office/powerpoint/2010/main" val="1053836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27</a:t>
            </a:fld>
            <a:endParaRPr lang="en-US"/>
          </a:p>
        </p:txBody>
      </p:sp>
    </p:spTree>
    <p:extLst>
      <p:ext uri="{BB962C8B-B14F-4D97-AF65-F5344CB8AC3E}">
        <p14:creationId xmlns:p14="http://schemas.microsoft.com/office/powerpoint/2010/main" val="293419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28</a:t>
            </a:fld>
            <a:endParaRPr lang="en-US"/>
          </a:p>
        </p:txBody>
      </p:sp>
    </p:spTree>
    <p:extLst>
      <p:ext uri="{BB962C8B-B14F-4D97-AF65-F5344CB8AC3E}">
        <p14:creationId xmlns:p14="http://schemas.microsoft.com/office/powerpoint/2010/main" val="291982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7</a:t>
            </a:fld>
            <a:endParaRPr lang="en-US"/>
          </a:p>
        </p:txBody>
      </p:sp>
    </p:spTree>
    <p:extLst>
      <p:ext uri="{BB962C8B-B14F-4D97-AF65-F5344CB8AC3E}">
        <p14:creationId xmlns:p14="http://schemas.microsoft.com/office/powerpoint/2010/main" val="480182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29</a:t>
            </a:fld>
            <a:endParaRPr lang="en-US"/>
          </a:p>
        </p:txBody>
      </p:sp>
    </p:spTree>
    <p:extLst>
      <p:ext uri="{BB962C8B-B14F-4D97-AF65-F5344CB8AC3E}">
        <p14:creationId xmlns:p14="http://schemas.microsoft.com/office/powerpoint/2010/main" val="559358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30</a:t>
            </a:fld>
            <a:endParaRPr lang="en-US"/>
          </a:p>
        </p:txBody>
      </p:sp>
    </p:spTree>
    <p:extLst>
      <p:ext uri="{BB962C8B-B14F-4D97-AF65-F5344CB8AC3E}">
        <p14:creationId xmlns:p14="http://schemas.microsoft.com/office/powerpoint/2010/main" val="895436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31</a:t>
            </a:fld>
            <a:endParaRPr lang="en-US"/>
          </a:p>
        </p:txBody>
      </p:sp>
    </p:spTree>
    <p:extLst>
      <p:ext uri="{BB962C8B-B14F-4D97-AF65-F5344CB8AC3E}">
        <p14:creationId xmlns:p14="http://schemas.microsoft.com/office/powerpoint/2010/main" val="15033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8807C9EC-6344-46D0-ADA9-294A7D3D533F}" type="slidenum">
              <a:rPr lang="en-US" smtClean="0"/>
              <a:pPr/>
              <a:t>32</a:t>
            </a:fld>
            <a:endParaRPr lang="en-US"/>
          </a:p>
        </p:txBody>
      </p:sp>
    </p:spTree>
    <p:extLst>
      <p:ext uri="{BB962C8B-B14F-4D97-AF65-F5344CB8AC3E}">
        <p14:creationId xmlns:p14="http://schemas.microsoft.com/office/powerpoint/2010/main" val="1592102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8807C9EC-6344-46D0-ADA9-294A7D3D533F}" type="slidenum">
              <a:rPr lang="en-US" smtClean="0"/>
              <a:pPr/>
              <a:t>33</a:t>
            </a:fld>
            <a:endParaRPr lang="en-US"/>
          </a:p>
        </p:txBody>
      </p:sp>
    </p:spTree>
    <p:extLst>
      <p:ext uri="{BB962C8B-B14F-4D97-AF65-F5344CB8AC3E}">
        <p14:creationId xmlns:p14="http://schemas.microsoft.com/office/powerpoint/2010/main" val="543340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807C9EC-6344-46D0-ADA9-294A7D3D533F}" type="slidenum">
              <a:rPr lang="en-US" smtClean="0"/>
              <a:pPr/>
              <a:t>34</a:t>
            </a:fld>
            <a:endParaRPr lang="en-US"/>
          </a:p>
        </p:txBody>
      </p:sp>
    </p:spTree>
    <p:extLst>
      <p:ext uri="{BB962C8B-B14F-4D97-AF65-F5344CB8AC3E}">
        <p14:creationId xmlns:p14="http://schemas.microsoft.com/office/powerpoint/2010/main" val="632786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807C9EC-6344-46D0-ADA9-294A7D3D533F}" type="slidenum">
              <a:rPr lang="en-US" smtClean="0"/>
              <a:pPr/>
              <a:t>35</a:t>
            </a:fld>
            <a:endParaRPr lang="en-US"/>
          </a:p>
        </p:txBody>
      </p:sp>
    </p:spTree>
    <p:extLst>
      <p:ext uri="{BB962C8B-B14F-4D97-AF65-F5344CB8AC3E}">
        <p14:creationId xmlns:p14="http://schemas.microsoft.com/office/powerpoint/2010/main" val="808902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1345F-47DA-8D41-A25D-7C1673F27225}" type="slidenum">
              <a:rPr lang="en-US" smtClean="0"/>
              <a:t>36</a:t>
            </a:fld>
            <a:endParaRPr lang="en-US"/>
          </a:p>
        </p:txBody>
      </p:sp>
    </p:spTree>
    <p:extLst>
      <p:ext uri="{BB962C8B-B14F-4D97-AF65-F5344CB8AC3E}">
        <p14:creationId xmlns:p14="http://schemas.microsoft.com/office/powerpoint/2010/main" val="751546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1345F-47DA-8D41-A25D-7C1673F27225}" type="slidenum">
              <a:rPr lang="en-US" smtClean="0"/>
              <a:t>37</a:t>
            </a:fld>
            <a:endParaRPr lang="en-US"/>
          </a:p>
        </p:txBody>
      </p:sp>
    </p:spTree>
    <p:extLst>
      <p:ext uri="{BB962C8B-B14F-4D97-AF65-F5344CB8AC3E}">
        <p14:creationId xmlns:p14="http://schemas.microsoft.com/office/powerpoint/2010/main" val="889486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1345F-47DA-8D41-A25D-7C1673F27225}" type="slidenum">
              <a:rPr lang="en-US" smtClean="0"/>
              <a:t>38</a:t>
            </a:fld>
            <a:endParaRPr lang="en-US"/>
          </a:p>
        </p:txBody>
      </p:sp>
    </p:spTree>
    <p:extLst>
      <p:ext uri="{BB962C8B-B14F-4D97-AF65-F5344CB8AC3E}">
        <p14:creationId xmlns:p14="http://schemas.microsoft.com/office/powerpoint/2010/main" val="147876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807C9EC-6344-46D0-ADA9-294A7D3D533F}" type="slidenum">
              <a:rPr lang="en-US" smtClean="0"/>
              <a:pPr/>
              <a:t>9</a:t>
            </a:fld>
            <a:endParaRPr lang="en-US"/>
          </a:p>
        </p:txBody>
      </p:sp>
    </p:spTree>
    <p:extLst>
      <p:ext uri="{BB962C8B-B14F-4D97-AF65-F5344CB8AC3E}">
        <p14:creationId xmlns:p14="http://schemas.microsoft.com/office/powerpoint/2010/main" val="2080756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21345F-47DA-8D41-A25D-7C1673F27225}" type="slidenum">
              <a:rPr lang="en-US" smtClean="0"/>
              <a:t>39</a:t>
            </a:fld>
            <a:endParaRPr lang="en-US"/>
          </a:p>
        </p:txBody>
      </p:sp>
    </p:spTree>
    <p:extLst>
      <p:ext uri="{BB962C8B-B14F-4D97-AF65-F5344CB8AC3E}">
        <p14:creationId xmlns:p14="http://schemas.microsoft.com/office/powerpoint/2010/main" val="96048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1345F-47DA-8D41-A25D-7C1673F27225}" type="slidenum">
              <a:rPr lang="en-US" smtClean="0"/>
              <a:t>10</a:t>
            </a:fld>
            <a:endParaRPr lang="en-US"/>
          </a:p>
        </p:txBody>
      </p:sp>
    </p:spTree>
    <p:extLst>
      <p:ext uri="{BB962C8B-B14F-4D97-AF65-F5344CB8AC3E}">
        <p14:creationId xmlns:p14="http://schemas.microsoft.com/office/powerpoint/2010/main" val="30852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1345F-47DA-8D41-A25D-7C1673F27225}" type="slidenum">
              <a:rPr lang="en-US" smtClean="0"/>
              <a:t>11</a:t>
            </a:fld>
            <a:endParaRPr lang="en-US"/>
          </a:p>
        </p:txBody>
      </p:sp>
    </p:spTree>
    <p:extLst>
      <p:ext uri="{BB962C8B-B14F-4D97-AF65-F5344CB8AC3E}">
        <p14:creationId xmlns:p14="http://schemas.microsoft.com/office/powerpoint/2010/main" val="132746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1345F-47DA-8D41-A25D-7C1673F27225}" type="slidenum">
              <a:rPr lang="en-US" smtClean="0"/>
              <a:t>12</a:t>
            </a:fld>
            <a:endParaRPr lang="en-US"/>
          </a:p>
        </p:txBody>
      </p:sp>
    </p:spTree>
    <p:extLst>
      <p:ext uri="{BB962C8B-B14F-4D97-AF65-F5344CB8AC3E}">
        <p14:creationId xmlns:p14="http://schemas.microsoft.com/office/powerpoint/2010/main" val="49097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1345F-47DA-8D41-A25D-7C1673F27225}" type="slidenum">
              <a:rPr lang="en-US" smtClean="0"/>
              <a:t>13</a:t>
            </a:fld>
            <a:endParaRPr lang="en-US"/>
          </a:p>
        </p:txBody>
      </p:sp>
    </p:spTree>
    <p:extLst>
      <p:ext uri="{BB962C8B-B14F-4D97-AF65-F5344CB8AC3E}">
        <p14:creationId xmlns:p14="http://schemas.microsoft.com/office/powerpoint/2010/main" val="92328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1345F-47DA-8D41-A25D-7C1673F27225}" type="slidenum">
              <a:rPr lang="en-US" smtClean="0"/>
              <a:t>14</a:t>
            </a:fld>
            <a:endParaRPr lang="en-US"/>
          </a:p>
        </p:txBody>
      </p:sp>
    </p:spTree>
    <p:extLst>
      <p:ext uri="{BB962C8B-B14F-4D97-AF65-F5344CB8AC3E}">
        <p14:creationId xmlns:p14="http://schemas.microsoft.com/office/powerpoint/2010/main" val="1643908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21345F-47DA-8D41-A25D-7C1673F27225}" type="slidenum">
              <a:rPr lang="en-US" smtClean="0"/>
              <a:t>15</a:t>
            </a:fld>
            <a:endParaRPr lang="en-US"/>
          </a:p>
        </p:txBody>
      </p:sp>
    </p:spTree>
    <p:extLst>
      <p:ext uri="{BB962C8B-B14F-4D97-AF65-F5344CB8AC3E}">
        <p14:creationId xmlns:p14="http://schemas.microsoft.com/office/powerpoint/2010/main" val="206064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F75508-BB0A-464D-ADEF-3A0075ABE227}"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30929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6159A3-DF54-4C46-A244-9A1C3258A5D5}"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133751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E23A13-4A4C-C245-A282-B82029FF14A9}"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187471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DBABF-E9B9-0B48-88BB-0E26979FE3C3}"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182466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0FF0DC-4CC6-E74B-ADE9-A3A724E54A70}"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1136529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CA4E7-51A4-4043-B144-32E78EB53B2F}" type="datetime1">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1935850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A253EF-D8E3-0440-8139-36EEB92428E3}" type="datetime1">
              <a:rPr lang="en-US" smtClean="0"/>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147033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FA77A2-9965-7C42-98E1-8D5C145B4EDB}" type="datetime1">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85761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307D39-643B-3A4B-8B1B-C9B22069A6E3}" type="datetime1">
              <a:rPr lang="en-US" smtClean="0"/>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4407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591225-698E-4144-BE2D-C0FAD87E1DE5}" type="datetime1">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2035041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92CE43-A1E8-1340-A845-87D6176A44FB}" type="datetime1">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01959-B587-3B45-A9B3-C17F42F09305}" type="slidenum">
              <a:rPr lang="en-US" smtClean="0"/>
              <a:t>‹#›</a:t>
            </a:fld>
            <a:endParaRPr lang="en-US"/>
          </a:p>
        </p:txBody>
      </p:sp>
    </p:spTree>
    <p:extLst>
      <p:ext uri="{BB962C8B-B14F-4D97-AF65-F5344CB8AC3E}">
        <p14:creationId xmlns:p14="http://schemas.microsoft.com/office/powerpoint/2010/main" val="2112936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80DAD-0F0E-1C48-9551-E0290ADDD356}" type="datetime1">
              <a:rPr lang="en-US" smtClean="0"/>
              <a:t>4/3/2025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A01959-B587-3B45-A9B3-C17F42F09305}" type="slidenum">
              <a:rPr lang="en-US" smtClean="0"/>
              <a:t>‹#›</a:t>
            </a:fld>
            <a:endParaRPr lang="en-US"/>
          </a:p>
        </p:txBody>
      </p:sp>
    </p:spTree>
    <p:extLst>
      <p:ext uri="{BB962C8B-B14F-4D97-AF65-F5344CB8AC3E}">
        <p14:creationId xmlns:p14="http://schemas.microsoft.com/office/powerpoint/2010/main" val="37746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e.raco@fimif.edu.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3.xml"/><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23026"/>
            <a:ext cx="9144000" cy="2387600"/>
          </a:xfrm>
        </p:spPr>
        <p:txBody>
          <a:bodyPr>
            <a:normAutofit fontScale="90000"/>
          </a:bodyPr>
          <a:lstStyle/>
          <a:p>
            <a:br>
              <a:rPr lang="en-US" dirty="0"/>
            </a:br>
            <a:br>
              <a:rPr lang="en-US" dirty="0"/>
            </a:br>
            <a:r>
              <a:rPr lang="en-US" b="1" dirty="0"/>
              <a:t>Data Management for </a:t>
            </a:r>
            <a:br>
              <a:rPr lang="en-US" b="1" dirty="0"/>
            </a:br>
            <a:r>
              <a:rPr lang="en-US" b="1" dirty="0"/>
              <a:t>Data Science</a:t>
            </a:r>
          </a:p>
        </p:txBody>
      </p:sp>
      <p:sp>
        <p:nvSpPr>
          <p:cNvPr id="3" name="Subtitle 2"/>
          <p:cNvSpPr>
            <a:spLocks noGrp="1"/>
          </p:cNvSpPr>
          <p:nvPr>
            <p:ph type="subTitle" idx="1"/>
          </p:nvPr>
        </p:nvSpPr>
        <p:spPr>
          <a:xfrm>
            <a:off x="1524000" y="4602701"/>
            <a:ext cx="9144000" cy="1655762"/>
          </a:xfrm>
        </p:spPr>
        <p:txBody>
          <a:bodyPr>
            <a:normAutofit lnSpcReduction="10000"/>
          </a:bodyPr>
          <a:lstStyle/>
          <a:p>
            <a:r>
              <a:rPr lang="en-US" dirty="0"/>
              <a:t>Lecture 1: Intro to Data Science and Course Overview</a:t>
            </a:r>
          </a:p>
          <a:p>
            <a:endParaRPr lang="en-US" dirty="0"/>
          </a:p>
          <a:p>
            <a:endParaRPr lang="en-US" dirty="0"/>
          </a:p>
          <a:p>
            <a:r>
              <a:rPr lang="en-US" dirty="0" err="1"/>
              <a:t>Prof.Asoc</a:t>
            </a:r>
            <a:r>
              <a:rPr lang="en-US" dirty="0"/>
              <a:t>. Endri </a:t>
            </a:r>
            <a:r>
              <a:rPr lang="en-US" dirty="0" err="1"/>
              <a:t>Raço</a:t>
            </a:r>
            <a:endParaRPr lang="en-US" dirty="0"/>
          </a:p>
        </p:txBody>
      </p:sp>
      <p:sp>
        <p:nvSpPr>
          <p:cNvPr id="4" name="Slide Number Placeholder 3"/>
          <p:cNvSpPr>
            <a:spLocks noGrp="1"/>
          </p:cNvSpPr>
          <p:nvPr>
            <p:ph type="sldNum" sz="quarter" idx="12"/>
          </p:nvPr>
        </p:nvSpPr>
        <p:spPr/>
        <p:txBody>
          <a:bodyPr/>
          <a:lstStyle/>
          <a:p>
            <a:fld id="{40A01959-B587-3B45-A9B3-C17F42F09305}" type="slidenum">
              <a:rPr lang="en-US" smtClean="0"/>
              <a:t>1</a:t>
            </a:fld>
            <a:endParaRPr lang="en-US"/>
          </a:p>
        </p:txBody>
      </p:sp>
      <p:sp>
        <p:nvSpPr>
          <p:cNvPr id="6" name="Rectangle 5"/>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488668"/>
            <a:ext cx="2743200" cy="365125"/>
          </a:xfrm>
        </p:spPr>
        <p:txBody>
          <a:bodyPr/>
          <a:lstStyle/>
          <a:p>
            <a:fld id="{DF92A6B5-0D7C-48A8-B49A-953CF10F77E3}" type="slidenum">
              <a:rPr lang="en-US" smtClean="0"/>
              <a:pPr/>
              <a:t>10</a:t>
            </a:fld>
            <a:endParaRPr lang="en-US"/>
          </a:p>
        </p:txBody>
      </p:sp>
      <p:grpSp>
        <p:nvGrpSpPr>
          <p:cNvPr id="16" name="Group 15"/>
          <p:cNvGrpSpPr/>
          <p:nvPr/>
        </p:nvGrpSpPr>
        <p:grpSpPr>
          <a:xfrm>
            <a:off x="0" y="-22510"/>
            <a:ext cx="12192000" cy="307777"/>
            <a:chOff x="0" y="-22510"/>
            <a:chExt cx="12192000" cy="307777"/>
          </a:xfrm>
        </p:grpSpPr>
        <p:sp>
          <p:nvSpPr>
            <p:cNvPr id="17" name="Rectangle 1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8" name="TextBox 1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8" name="Title 1"/>
          <p:cNvSpPr>
            <a:spLocks noGrp="1"/>
          </p:cNvSpPr>
          <p:nvPr>
            <p:ph type="title"/>
          </p:nvPr>
        </p:nvSpPr>
        <p:spPr>
          <a:xfrm>
            <a:off x="838200" y="365125"/>
            <a:ext cx="10515600" cy="1325563"/>
          </a:xfrm>
        </p:spPr>
        <p:txBody>
          <a:bodyPr/>
          <a:lstStyle/>
          <a:p>
            <a:r>
              <a:rPr lang="en-US" dirty="0"/>
              <a:t>Data Analysis has always been around</a:t>
            </a:r>
          </a:p>
        </p:txBody>
      </p:sp>
      <p:pic>
        <p:nvPicPr>
          <p:cNvPr id="12" name="Content Placeholder 3" descr="Screen Shot 2014-01-27 at 4.42.34 PM.png"/>
          <p:cNvPicPr>
            <a:picLocks noGrp="1" noChangeAspect="1"/>
          </p:cNvPicPr>
          <p:nvPr>
            <p:ph idx="1"/>
          </p:nvPr>
        </p:nvPicPr>
        <p:blipFill>
          <a:blip r:embed="rId3">
            <a:extLst>
              <a:ext uri="{28A0092B-C50C-407E-A947-70E740481C1C}">
                <a14:useLocalDpi xmlns:a14="http://schemas.microsoft.com/office/drawing/2010/main" val="0"/>
              </a:ext>
            </a:extLst>
          </a:blip>
          <a:srcRect t="5074" b="5074"/>
          <a:stretch>
            <a:fillRect/>
          </a:stretch>
        </p:blipFill>
        <p:spPr>
          <a:xfrm>
            <a:off x="1027471" y="1859008"/>
            <a:ext cx="3001114" cy="1650497"/>
          </a:xfrm>
        </p:spPr>
      </p:pic>
      <p:sp>
        <p:nvSpPr>
          <p:cNvPr id="5" name="TextBox 4"/>
          <p:cNvSpPr txBox="1"/>
          <p:nvPr/>
        </p:nvSpPr>
        <p:spPr>
          <a:xfrm>
            <a:off x="3438519" y="2684256"/>
            <a:ext cx="1180131" cy="369332"/>
          </a:xfrm>
          <a:prstGeom prst="rect">
            <a:avLst/>
          </a:prstGeom>
          <a:noFill/>
        </p:spPr>
        <p:txBody>
          <a:bodyPr wrap="none" rtlCol="0">
            <a:spAutoFit/>
          </a:bodyPr>
          <a:lstStyle/>
          <a:p>
            <a:r>
              <a:rPr lang="en-US" dirty="0"/>
              <a:t>R.A. Fisher</a:t>
            </a:r>
          </a:p>
        </p:txBody>
      </p:sp>
      <p:sp>
        <p:nvSpPr>
          <p:cNvPr id="14" name="TextBox 13"/>
          <p:cNvSpPr txBox="1"/>
          <p:nvPr/>
        </p:nvSpPr>
        <p:spPr>
          <a:xfrm>
            <a:off x="6953736" y="2683340"/>
            <a:ext cx="3824124" cy="369332"/>
          </a:xfrm>
          <a:prstGeom prst="rect">
            <a:avLst/>
          </a:prstGeom>
          <a:noFill/>
        </p:spPr>
        <p:txBody>
          <a:bodyPr wrap="none" rtlCol="0">
            <a:spAutoFit/>
          </a:bodyPr>
          <a:lstStyle/>
          <a:p>
            <a:pPr algn="ctr"/>
            <a:r>
              <a:rPr lang="en-US" dirty="0"/>
              <a:t>“Correlation does not imply causation”</a:t>
            </a:r>
          </a:p>
        </p:txBody>
      </p:sp>
      <p:pic>
        <p:nvPicPr>
          <p:cNvPr id="15" name="Picture 14" descr="Screen Shot 2014-01-27 at 4.45.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05" y="4118180"/>
            <a:ext cx="2865646" cy="1548719"/>
          </a:xfrm>
          <a:prstGeom prst="rect">
            <a:avLst/>
          </a:prstGeom>
        </p:spPr>
      </p:pic>
      <p:sp>
        <p:nvSpPr>
          <p:cNvPr id="19" name="TextBox 18"/>
          <p:cNvSpPr txBox="1"/>
          <p:nvPr/>
        </p:nvSpPr>
        <p:spPr>
          <a:xfrm>
            <a:off x="3438518" y="4783989"/>
            <a:ext cx="1199303" cy="369332"/>
          </a:xfrm>
          <a:prstGeom prst="rect">
            <a:avLst/>
          </a:prstGeom>
          <a:noFill/>
        </p:spPr>
        <p:txBody>
          <a:bodyPr wrap="none" rtlCol="0">
            <a:spAutoFit/>
          </a:bodyPr>
          <a:lstStyle/>
          <a:p>
            <a:r>
              <a:rPr lang="en-US" dirty="0"/>
              <a:t>Peter </a:t>
            </a:r>
            <a:r>
              <a:rPr lang="en-US" dirty="0" err="1"/>
              <a:t>Luhn</a:t>
            </a:r>
            <a:endParaRPr lang="en-US" dirty="0"/>
          </a:p>
        </p:txBody>
      </p:sp>
      <p:sp>
        <p:nvSpPr>
          <p:cNvPr id="20" name="TextBox 19"/>
          <p:cNvSpPr txBox="1"/>
          <p:nvPr/>
        </p:nvSpPr>
        <p:spPr>
          <a:xfrm>
            <a:off x="6503452" y="4645489"/>
            <a:ext cx="4724691" cy="646331"/>
          </a:xfrm>
          <a:prstGeom prst="rect">
            <a:avLst/>
          </a:prstGeom>
          <a:noFill/>
        </p:spPr>
        <p:txBody>
          <a:bodyPr wrap="none" rtlCol="0">
            <a:spAutoFit/>
          </a:bodyPr>
          <a:lstStyle/>
          <a:p>
            <a:pPr algn="ctr"/>
            <a:r>
              <a:rPr lang="en-US" dirty="0"/>
              <a:t>A pioneer in hash coding and full text processing</a:t>
            </a:r>
          </a:p>
          <a:p>
            <a:pPr algn="ctr"/>
            <a:r>
              <a:rPr lang="en-US" dirty="0"/>
              <a:t>Coined the term “business intelligence”</a:t>
            </a:r>
          </a:p>
        </p:txBody>
      </p:sp>
    </p:spTree>
    <p:extLst>
      <p:ext uri="{BB962C8B-B14F-4D97-AF65-F5344CB8AC3E}">
        <p14:creationId xmlns:p14="http://schemas.microsoft.com/office/powerpoint/2010/main" val="22761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488668"/>
            <a:ext cx="2743200" cy="365125"/>
          </a:xfrm>
        </p:spPr>
        <p:txBody>
          <a:bodyPr/>
          <a:lstStyle/>
          <a:p>
            <a:fld id="{DF92A6B5-0D7C-48A8-B49A-953CF10F77E3}" type="slidenum">
              <a:rPr lang="en-US" smtClean="0"/>
              <a:pPr/>
              <a:t>11</a:t>
            </a:fld>
            <a:endParaRPr lang="en-US"/>
          </a:p>
        </p:txBody>
      </p:sp>
      <p:grpSp>
        <p:nvGrpSpPr>
          <p:cNvPr id="16" name="Group 15"/>
          <p:cNvGrpSpPr/>
          <p:nvPr/>
        </p:nvGrpSpPr>
        <p:grpSpPr>
          <a:xfrm>
            <a:off x="0" y="-22510"/>
            <a:ext cx="12192000" cy="307777"/>
            <a:chOff x="0" y="-22510"/>
            <a:chExt cx="12192000" cy="307777"/>
          </a:xfrm>
        </p:grpSpPr>
        <p:sp>
          <p:nvSpPr>
            <p:cNvPr id="17" name="Rectangle 1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8" name="TextBox 1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8" name="Title 1"/>
          <p:cNvSpPr>
            <a:spLocks noGrp="1"/>
          </p:cNvSpPr>
          <p:nvPr>
            <p:ph type="title"/>
          </p:nvPr>
        </p:nvSpPr>
        <p:spPr>
          <a:xfrm>
            <a:off x="838200" y="365125"/>
            <a:ext cx="10515600" cy="1325563"/>
          </a:xfrm>
        </p:spPr>
        <p:txBody>
          <a:bodyPr/>
          <a:lstStyle/>
          <a:p>
            <a:r>
              <a:rPr lang="en-US" dirty="0"/>
              <a:t>Data Analysis has always been around</a:t>
            </a:r>
          </a:p>
        </p:txBody>
      </p:sp>
      <p:sp>
        <p:nvSpPr>
          <p:cNvPr id="14" name="TextBox 13"/>
          <p:cNvSpPr txBox="1"/>
          <p:nvPr/>
        </p:nvSpPr>
        <p:spPr>
          <a:xfrm>
            <a:off x="6203420" y="2683340"/>
            <a:ext cx="5324792" cy="646331"/>
          </a:xfrm>
          <a:prstGeom prst="rect">
            <a:avLst/>
          </a:prstGeom>
          <a:noFill/>
        </p:spPr>
        <p:txBody>
          <a:bodyPr wrap="none" rtlCol="0">
            <a:spAutoFit/>
          </a:bodyPr>
          <a:lstStyle/>
          <a:p>
            <a:pPr algn="ctr"/>
            <a:r>
              <a:rPr lang="en-US" dirty="0"/>
              <a:t>Introduced the box-plot</a:t>
            </a:r>
          </a:p>
          <a:p>
            <a:pPr algn="ctr"/>
            <a:r>
              <a:rPr lang="en-US" dirty="0"/>
              <a:t>Also introduced the term “bit” (later used by Shannon)</a:t>
            </a:r>
          </a:p>
        </p:txBody>
      </p:sp>
      <p:sp>
        <p:nvSpPr>
          <p:cNvPr id="20" name="TextBox 19"/>
          <p:cNvSpPr txBox="1"/>
          <p:nvPr/>
        </p:nvSpPr>
        <p:spPr>
          <a:xfrm>
            <a:off x="7546606" y="4645489"/>
            <a:ext cx="2638416" cy="369332"/>
          </a:xfrm>
          <a:prstGeom prst="rect">
            <a:avLst/>
          </a:prstGeom>
          <a:noFill/>
        </p:spPr>
        <p:txBody>
          <a:bodyPr wrap="none" rtlCol="0">
            <a:spAutoFit/>
          </a:bodyPr>
          <a:lstStyle/>
          <a:p>
            <a:pPr algn="ctr"/>
            <a:r>
              <a:rPr lang="en-US" dirty="0"/>
              <a:t>The time of data-driven AI</a:t>
            </a:r>
          </a:p>
        </p:txBody>
      </p:sp>
      <p:pic>
        <p:nvPicPr>
          <p:cNvPr id="13" name="Picture 12" descr="Screen Shot 2014-01-27 at 4.4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523" y="1884092"/>
            <a:ext cx="2757009" cy="1967828"/>
          </a:xfrm>
          <a:prstGeom prst="rect">
            <a:avLst/>
          </a:prstGeom>
        </p:spPr>
      </p:pic>
      <p:sp>
        <p:nvSpPr>
          <p:cNvPr id="5" name="TextBox 4"/>
          <p:cNvSpPr txBox="1"/>
          <p:nvPr/>
        </p:nvSpPr>
        <p:spPr>
          <a:xfrm>
            <a:off x="3438519" y="2684256"/>
            <a:ext cx="1264449" cy="369332"/>
          </a:xfrm>
          <a:prstGeom prst="rect">
            <a:avLst/>
          </a:prstGeom>
          <a:noFill/>
        </p:spPr>
        <p:txBody>
          <a:bodyPr wrap="none" rtlCol="0">
            <a:spAutoFit/>
          </a:bodyPr>
          <a:lstStyle/>
          <a:p>
            <a:r>
              <a:rPr lang="en-US" dirty="0"/>
              <a:t>John  Tukey</a:t>
            </a:r>
          </a:p>
        </p:txBody>
      </p:sp>
      <p:pic>
        <p:nvPicPr>
          <p:cNvPr id="3" name="Picture 2"/>
          <p:cNvPicPr>
            <a:picLocks noChangeAspect="1"/>
          </p:cNvPicPr>
          <p:nvPr/>
        </p:nvPicPr>
        <p:blipFill>
          <a:blip r:embed="rId4"/>
          <a:stretch>
            <a:fillRect/>
          </a:stretch>
        </p:blipFill>
        <p:spPr>
          <a:xfrm>
            <a:off x="608125" y="2280554"/>
            <a:ext cx="1206567" cy="1451902"/>
          </a:xfrm>
          <a:prstGeom prst="rect">
            <a:avLst/>
          </a:prstGeom>
        </p:spPr>
      </p:pic>
      <p:pic>
        <p:nvPicPr>
          <p:cNvPr id="21" name="Picture 20" descr="Screen Shot 2014-01-27 at 4.47.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9754" y="3820029"/>
            <a:ext cx="2736545" cy="2052409"/>
          </a:xfrm>
          <a:prstGeom prst="rect">
            <a:avLst/>
          </a:prstGeom>
        </p:spPr>
      </p:pic>
      <p:sp>
        <p:nvSpPr>
          <p:cNvPr id="19" name="TextBox 18"/>
          <p:cNvSpPr txBox="1"/>
          <p:nvPr/>
        </p:nvSpPr>
        <p:spPr>
          <a:xfrm>
            <a:off x="3370391" y="4804859"/>
            <a:ext cx="1400704" cy="369332"/>
          </a:xfrm>
          <a:prstGeom prst="rect">
            <a:avLst/>
          </a:prstGeom>
          <a:noFill/>
        </p:spPr>
        <p:txBody>
          <a:bodyPr wrap="none" rtlCol="0">
            <a:spAutoFit/>
          </a:bodyPr>
          <a:lstStyle/>
          <a:p>
            <a:r>
              <a:rPr lang="en-US"/>
              <a:t>Tom Mitchell</a:t>
            </a:r>
            <a:endParaRPr lang="en-US" dirty="0"/>
          </a:p>
        </p:txBody>
      </p:sp>
    </p:spTree>
    <p:extLst>
      <p:ext uri="{BB962C8B-B14F-4D97-AF65-F5344CB8AC3E}">
        <p14:creationId xmlns:p14="http://schemas.microsoft.com/office/powerpoint/2010/main" val="192633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488668"/>
            <a:ext cx="2743200" cy="365125"/>
          </a:xfrm>
        </p:spPr>
        <p:txBody>
          <a:bodyPr/>
          <a:lstStyle/>
          <a:p>
            <a:fld id="{DF92A6B5-0D7C-48A8-B49A-953CF10F77E3}" type="slidenum">
              <a:rPr lang="en-US" smtClean="0"/>
              <a:pPr/>
              <a:t>12</a:t>
            </a:fld>
            <a:endParaRPr lang="en-US"/>
          </a:p>
        </p:txBody>
      </p:sp>
      <p:grpSp>
        <p:nvGrpSpPr>
          <p:cNvPr id="16" name="Group 15"/>
          <p:cNvGrpSpPr/>
          <p:nvPr/>
        </p:nvGrpSpPr>
        <p:grpSpPr>
          <a:xfrm>
            <a:off x="0" y="-22510"/>
            <a:ext cx="12192000" cy="307777"/>
            <a:chOff x="0" y="-22510"/>
            <a:chExt cx="12192000" cy="307777"/>
          </a:xfrm>
        </p:grpSpPr>
        <p:sp>
          <p:nvSpPr>
            <p:cNvPr id="17" name="Rectangle 1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8" name="TextBox 1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8" name="Title 1"/>
          <p:cNvSpPr>
            <a:spLocks noGrp="1"/>
          </p:cNvSpPr>
          <p:nvPr>
            <p:ph type="title"/>
          </p:nvPr>
        </p:nvSpPr>
        <p:spPr>
          <a:xfrm>
            <a:off x="838200" y="365125"/>
            <a:ext cx="10515600" cy="1325563"/>
          </a:xfrm>
        </p:spPr>
        <p:txBody>
          <a:bodyPr/>
          <a:lstStyle/>
          <a:p>
            <a:r>
              <a:rPr lang="en-US" dirty="0"/>
              <a:t>Data Analysis has always been around</a:t>
            </a:r>
          </a:p>
        </p:txBody>
      </p:sp>
      <p:sp>
        <p:nvSpPr>
          <p:cNvPr id="14" name="TextBox 13"/>
          <p:cNvSpPr txBox="1"/>
          <p:nvPr/>
        </p:nvSpPr>
        <p:spPr>
          <a:xfrm>
            <a:off x="5877362" y="2407257"/>
            <a:ext cx="5960927" cy="923330"/>
          </a:xfrm>
          <a:prstGeom prst="rect">
            <a:avLst/>
          </a:prstGeom>
          <a:noFill/>
        </p:spPr>
        <p:txBody>
          <a:bodyPr wrap="none" rtlCol="0">
            <a:spAutoFit/>
          </a:bodyPr>
          <a:lstStyle/>
          <a:p>
            <a:pPr algn="ctr"/>
            <a:r>
              <a:rPr lang="en-US" dirty="0"/>
              <a:t>Essays on Scientific Discovery based on data-intensive science</a:t>
            </a:r>
          </a:p>
          <a:p>
            <a:pPr algn="ctr"/>
            <a:r>
              <a:rPr lang="en-US" dirty="0"/>
              <a:t>Father of ACID </a:t>
            </a:r>
          </a:p>
          <a:p>
            <a:pPr algn="ctr"/>
            <a:r>
              <a:rPr lang="en-US" dirty="0"/>
              <a:t>(requirements for reliable transaction processing)</a:t>
            </a:r>
          </a:p>
        </p:txBody>
      </p:sp>
      <p:sp>
        <p:nvSpPr>
          <p:cNvPr id="20" name="TextBox 19"/>
          <p:cNvSpPr txBox="1"/>
          <p:nvPr/>
        </p:nvSpPr>
        <p:spPr>
          <a:xfrm>
            <a:off x="7507662" y="4645489"/>
            <a:ext cx="2716320" cy="646331"/>
          </a:xfrm>
          <a:prstGeom prst="rect">
            <a:avLst/>
          </a:prstGeom>
          <a:noFill/>
        </p:spPr>
        <p:txBody>
          <a:bodyPr wrap="none" rtlCol="0">
            <a:spAutoFit/>
          </a:bodyPr>
          <a:lstStyle/>
          <a:p>
            <a:pPr algn="ctr"/>
            <a:r>
              <a:rPr lang="en-US" dirty="0"/>
              <a:t>Known for AI programming</a:t>
            </a:r>
          </a:p>
          <a:p>
            <a:pPr algn="ctr"/>
            <a:r>
              <a:rPr lang="en-US" dirty="0"/>
              <a:t>(at Google)</a:t>
            </a:r>
          </a:p>
        </p:txBody>
      </p:sp>
      <p:pic>
        <p:nvPicPr>
          <p:cNvPr id="15" name="Picture 14" descr="Screen Shot 2014-01-27 at 4.52.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604" y="1888251"/>
            <a:ext cx="2438843" cy="1961342"/>
          </a:xfrm>
          <a:prstGeom prst="rect">
            <a:avLst/>
          </a:prstGeom>
        </p:spPr>
      </p:pic>
      <p:sp>
        <p:nvSpPr>
          <p:cNvPr id="5" name="TextBox 4"/>
          <p:cNvSpPr txBox="1"/>
          <p:nvPr/>
        </p:nvSpPr>
        <p:spPr>
          <a:xfrm>
            <a:off x="3438519" y="2684256"/>
            <a:ext cx="1260666" cy="369332"/>
          </a:xfrm>
          <a:prstGeom prst="rect">
            <a:avLst/>
          </a:prstGeom>
          <a:noFill/>
        </p:spPr>
        <p:txBody>
          <a:bodyPr wrap="none" rtlCol="0">
            <a:spAutoFit/>
          </a:bodyPr>
          <a:lstStyle/>
          <a:p>
            <a:r>
              <a:rPr lang="en-US"/>
              <a:t>By Jim Gray</a:t>
            </a:r>
            <a:endParaRPr lang="en-US" dirty="0"/>
          </a:p>
        </p:txBody>
      </p:sp>
      <p:pic>
        <p:nvPicPr>
          <p:cNvPr id="22" name="Picture 21" descr="Screen Shot 2014-01-27 at 4.53.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50" y="4164969"/>
            <a:ext cx="3191234" cy="1356384"/>
          </a:xfrm>
          <a:prstGeom prst="rect">
            <a:avLst/>
          </a:prstGeom>
        </p:spPr>
      </p:pic>
      <p:sp>
        <p:nvSpPr>
          <p:cNvPr id="19" name="TextBox 18"/>
          <p:cNvSpPr txBox="1"/>
          <p:nvPr/>
        </p:nvSpPr>
        <p:spPr>
          <a:xfrm>
            <a:off x="3370391" y="4804859"/>
            <a:ext cx="1355243" cy="369332"/>
          </a:xfrm>
          <a:prstGeom prst="rect">
            <a:avLst/>
          </a:prstGeom>
          <a:noFill/>
        </p:spPr>
        <p:txBody>
          <a:bodyPr wrap="none" rtlCol="0">
            <a:spAutoFit/>
          </a:bodyPr>
          <a:lstStyle/>
          <a:p>
            <a:r>
              <a:rPr lang="en-US" dirty="0"/>
              <a:t>Peter </a:t>
            </a:r>
            <a:r>
              <a:rPr lang="en-US" dirty="0" err="1"/>
              <a:t>Norvig</a:t>
            </a:r>
            <a:endParaRPr lang="en-US" dirty="0"/>
          </a:p>
        </p:txBody>
      </p:sp>
    </p:spTree>
    <p:extLst>
      <p:ext uri="{BB962C8B-B14F-4D97-AF65-F5344CB8AC3E}">
        <p14:creationId xmlns:p14="http://schemas.microsoft.com/office/powerpoint/2010/main" val="171678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488668"/>
            <a:ext cx="2743200" cy="365125"/>
          </a:xfrm>
        </p:spPr>
        <p:txBody>
          <a:bodyPr/>
          <a:lstStyle/>
          <a:p>
            <a:fld id="{DF92A6B5-0D7C-48A8-B49A-953CF10F77E3}" type="slidenum">
              <a:rPr lang="en-US" smtClean="0"/>
              <a:pPr/>
              <a:t>13</a:t>
            </a:fld>
            <a:endParaRPr lang="en-US"/>
          </a:p>
        </p:txBody>
      </p:sp>
      <p:grpSp>
        <p:nvGrpSpPr>
          <p:cNvPr id="16" name="Group 15"/>
          <p:cNvGrpSpPr/>
          <p:nvPr/>
        </p:nvGrpSpPr>
        <p:grpSpPr>
          <a:xfrm>
            <a:off x="0" y="-22510"/>
            <a:ext cx="12192000" cy="307777"/>
            <a:chOff x="0" y="-22510"/>
            <a:chExt cx="12192000" cy="307777"/>
          </a:xfrm>
        </p:grpSpPr>
        <p:sp>
          <p:nvSpPr>
            <p:cNvPr id="17" name="Rectangle 1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8" name="TextBox 1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8" name="Title 1"/>
          <p:cNvSpPr>
            <a:spLocks noGrp="1"/>
          </p:cNvSpPr>
          <p:nvPr>
            <p:ph type="title"/>
          </p:nvPr>
        </p:nvSpPr>
        <p:spPr>
          <a:xfrm>
            <a:off x="838200" y="365125"/>
            <a:ext cx="10515600" cy="1325563"/>
          </a:xfrm>
        </p:spPr>
        <p:txBody>
          <a:bodyPr/>
          <a:lstStyle/>
          <a:p>
            <a:r>
              <a:rPr lang="en-US" dirty="0"/>
              <a:t>Data Analysis is popular</a:t>
            </a:r>
          </a:p>
        </p:txBody>
      </p:sp>
      <p:pic>
        <p:nvPicPr>
          <p:cNvPr id="6" name="Picture 5"/>
          <p:cNvPicPr>
            <a:picLocks noChangeAspect="1"/>
          </p:cNvPicPr>
          <p:nvPr/>
        </p:nvPicPr>
        <p:blipFill>
          <a:blip r:embed="rId3"/>
          <a:stretch>
            <a:fillRect/>
          </a:stretch>
        </p:blipFill>
        <p:spPr>
          <a:xfrm>
            <a:off x="4180994" y="1500525"/>
            <a:ext cx="6752478" cy="5178307"/>
          </a:xfrm>
          <a:prstGeom prst="rect">
            <a:avLst/>
          </a:prstGeom>
        </p:spPr>
      </p:pic>
      <p:pic>
        <p:nvPicPr>
          <p:cNvPr id="7" name="Picture 6"/>
          <p:cNvPicPr>
            <a:picLocks noChangeAspect="1"/>
          </p:cNvPicPr>
          <p:nvPr/>
        </p:nvPicPr>
        <p:blipFill>
          <a:blip r:embed="rId4"/>
          <a:stretch>
            <a:fillRect/>
          </a:stretch>
        </p:blipFill>
        <p:spPr>
          <a:xfrm>
            <a:off x="1027471" y="3465809"/>
            <a:ext cx="2438573" cy="1247737"/>
          </a:xfrm>
          <a:prstGeom prst="rect">
            <a:avLst/>
          </a:prstGeom>
        </p:spPr>
      </p:pic>
    </p:spTree>
    <p:extLst>
      <p:ext uri="{BB962C8B-B14F-4D97-AF65-F5344CB8AC3E}">
        <p14:creationId xmlns:p14="http://schemas.microsoft.com/office/powerpoint/2010/main" val="1831378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488668"/>
            <a:ext cx="2743200" cy="365125"/>
          </a:xfrm>
        </p:spPr>
        <p:txBody>
          <a:bodyPr/>
          <a:lstStyle/>
          <a:p>
            <a:fld id="{DF92A6B5-0D7C-48A8-B49A-953CF10F77E3}" type="slidenum">
              <a:rPr lang="en-US" smtClean="0"/>
              <a:pPr/>
              <a:t>14</a:t>
            </a:fld>
            <a:endParaRPr lang="en-US"/>
          </a:p>
        </p:txBody>
      </p:sp>
      <p:grpSp>
        <p:nvGrpSpPr>
          <p:cNvPr id="16" name="Group 15"/>
          <p:cNvGrpSpPr/>
          <p:nvPr/>
        </p:nvGrpSpPr>
        <p:grpSpPr>
          <a:xfrm>
            <a:off x="0" y="-22510"/>
            <a:ext cx="12192000" cy="307777"/>
            <a:chOff x="0" y="-22510"/>
            <a:chExt cx="12192000" cy="307777"/>
          </a:xfrm>
        </p:grpSpPr>
        <p:sp>
          <p:nvSpPr>
            <p:cNvPr id="17" name="Rectangle 1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8" name="TextBox 1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8" name="Title 1"/>
          <p:cNvSpPr>
            <a:spLocks noGrp="1"/>
          </p:cNvSpPr>
          <p:nvPr>
            <p:ph type="title"/>
          </p:nvPr>
        </p:nvSpPr>
        <p:spPr>
          <a:xfrm>
            <a:off x="838200" y="365125"/>
            <a:ext cx="10515600" cy="1325563"/>
          </a:xfrm>
        </p:spPr>
        <p:txBody>
          <a:bodyPr/>
          <a:lstStyle/>
          <a:p>
            <a:r>
              <a:rPr lang="en-US" dirty="0"/>
              <a:t>Why should you study data science?</a:t>
            </a:r>
          </a:p>
        </p:txBody>
      </p:sp>
      <p:sp>
        <p:nvSpPr>
          <p:cNvPr id="9" name="Content Placeholder 2"/>
          <p:cNvSpPr>
            <a:spLocks noGrp="1"/>
          </p:cNvSpPr>
          <p:nvPr>
            <p:ph idx="1"/>
          </p:nvPr>
        </p:nvSpPr>
        <p:spPr>
          <a:xfrm>
            <a:off x="838200" y="1825625"/>
            <a:ext cx="10515600" cy="4351338"/>
          </a:xfrm>
        </p:spPr>
        <p:txBody>
          <a:bodyPr>
            <a:normAutofit/>
          </a:bodyPr>
          <a:lstStyle/>
          <a:p>
            <a:r>
              <a:rPr lang="en-US" b="1" dirty="0"/>
              <a:t>Mercenary</a:t>
            </a:r>
            <a:r>
              <a:rPr lang="en-US" dirty="0"/>
              <a:t>-</a:t>
            </a:r>
            <a:r>
              <a:rPr lang="en-US" b="1" dirty="0"/>
              <a:t>make more $$$:</a:t>
            </a:r>
          </a:p>
          <a:p>
            <a:pPr lvl="1"/>
            <a:r>
              <a:rPr lang="en-US" dirty="0"/>
              <a:t>Startups need data science talent right away = low employee #</a:t>
            </a:r>
          </a:p>
          <a:p>
            <a:pPr lvl="1"/>
            <a:r>
              <a:rPr lang="en-US" dirty="0"/>
              <a:t>Massive industry…</a:t>
            </a:r>
          </a:p>
          <a:p>
            <a:endParaRPr lang="en-US" dirty="0"/>
          </a:p>
          <a:p>
            <a:r>
              <a:rPr lang="en-US" b="1" dirty="0"/>
              <a:t>Intellectual</a:t>
            </a:r>
            <a:r>
              <a:rPr lang="en-US" dirty="0"/>
              <a:t>:</a:t>
            </a:r>
          </a:p>
          <a:p>
            <a:pPr lvl="1"/>
            <a:r>
              <a:rPr lang="en-US" dirty="0"/>
              <a:t>Science: data poor to data rich</a:t>
            </a:r>
          </a:p>
          <a:p>
            <a:pPr lvl="2"/>
            <a:r>
              <a:rPr lang="en-US" dirty="0"/>
              <a:t>No idea how to handle the data!</a:t>
            </a:r>
          </a:p>
          <a:p>
            <a:pPr lvl="1"/>
            <a:r>
              <a:rPr lang="en-US" dirty="0"/>
              <a:t>Fundamental ideas to/from all of CS: </a:t>
            </a:r>
          </a:p>
          <a:p>
            <a:pPr lvl="2"/>
            <a:r>
              <a:rPr lang="en-US" dirty="0"/>
              <a:t>Systems, theory, AI, logic, stats, analysis….</a:t>
            </a:r>
          </a:p>
          <a:p>
            <a:endParaRPr lang="en-US" dirty="0"/>
          </a:p>
          <a:p>
            <a:endParaRPr lang="en-US" dirty="0"/>
          </a:p>
          <a:p>
            <a:endParaRPr lang="en-US" dirty="0"/>
          </a:p>
        </p:txBody>
      </p:sp>
    </p:spTree>
    <p:extLst>
      <p:ext uri="{BB962C8B-B14F-4D97-AF65-F5344CB8AC3E}">
        <p14:creationId xmlns:p14="http://schemas.microsoft.com/office/powerpoint/2010/main" val="11140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488668"/>
            <a:ext cx="2743200" cy="365125"/>
          </a:xfrm>
        </p:spPr>
        <p:txBody>
          <a:bodyPr/>
          <a:lstStyle/>
          <a:p>
            <a:fld id="{DF92A6B5-0D7C-48A8-B49A-953CF10F77E3}" type="slidenum">
              <a:rPr lang="en-US" smtClean="0"/>
              <a:pPr/>
              <a:t>15</a:t>
            </a:fld>
            <a:endParaRPr lang="en-US"/>
          </a:p>
        </p:txBody>
      </p:sp>
      <p:grpSp>
        <p:nvGrpSpPr>
          <p:cNvPr id="16" name="Group 15"/>
          <p:cNvGrpSpPr/>
          <p:nvPr/>
        </p:nvGrpSpPr>
        <p:grpSpPr>
          <a:xfrm>
            <a:off x="0" y="-22510"/>
            <a:ext cx="12192000" cy="307777"/>
            <a:chOff x="0" y="-22510"/>
            <a:chExt cx="12192000" cy="307777"/>
          </a:xfrm>
        </p:grpSpPr>
        <p:sp>
          <p:nvSpPr>
            <p:cNvPr id="17" name="Rectangle 1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8" name="TextBox 1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8" name="Title 1"/>
          <p:cNvSpPr>
            <a:spLocks noGrp="1"/>
          </p:cNvSpPr>
          <p:nvPr>
            <p:ph type="title"/>
          </p:nvPr>
        </p:nvSpPr>
        <p:spPr>
          <a:xfrm>
            <a:off x="838200" y="365125"/>
            <a:ext cx="10515600" cy="1325563"/>
          </a:xfrm>
        </p:spPr>
        <p:txBody>
          <a:bodyPr/>
          <a:lstStyle/>
          <a:p>
            <a:r>
              <a:rPr lang="en-US" dirty="0"/>
              <a:t>What this course is (and is not)</a:t>
            </a:r>
          </a:p>
        </p:txBody>
      </p:sp>
      <p:sp>
        <p:nvSpPr>
          <p:cNvPr id="11" name="Content Placeholder 2"/>
          <p:cNvSpPr>
            <a:spLocks noGrp="1"/>
          </p:cNvSpPr>
          <p:nvPr>
            <p:ph idx="1"/>
          </p:nvPr>
        </p:nvSpPr>
        <p:spPr>
          <a:xfrm>
            <a:off x="838200" y="1825625"/>
            <a:ext cx="10515600" cy="4351338"/>
          </a:xfrm>
        </p:spPr>
        <p:txBody>
          <a:bodyPr>
            <a:normAutofit lnSpcReduction="10000"/>
          </a:bodyPr>
          <a:lstStyle/>
          <a:p>
            <a:r>
              <a:rPr lang="en-US" dirty="0"/>
              <a:t>Discuss </a:t>
            </a:r>
            <a:r>
              <a:rPr lang="en-US" b="1" dirty="0"/>
              <a:t>the fundamentals data management </a:t>
            </a:r>
            <a:r>
              <a:rPr lang="en-US" dirty="0"/>
              <a:t>for data science workflows</a:t>
            </a:r>
            <a:endParaRPr lang="en-US" b="1" dirty="0"/>
          </a:p>
          <a:p>
            <a:pPr lvl="1"/>
            <a:r>
              <a:rPr lang="en-US" dirty="0"/>
              <a:t>How to represent and store data</a:t>
            </a:r>
          </a:p>
          <a:p>
            <a:pPr lvl="1"/>
            <a:r>
              <a:rPr lang="en-US" dirty="0"/>
              <a:t>How to extract and prepare data for analysis</a:t>
            </a:r>
          </a:p>
          <a:p>
            <a:pPr lvl="1"/>
            <a:r>
              <a:rPr lang="en-US" dirty="0"/>
              <a:t>How to analyze data and how to visualize and communicate insights</a:t>
            </a:r>
          </a:p>
          <a:p>
            <a:pPr lvl="1"/>
            <a:endParaRPr lang="en-US" dirty="0"/>
          </a:p>
          <a:p>
            <a:r>
              <a:rPr lang="en-US" dirty="0"/>
              <a:t>You will learn </a:t>
            </a:r>
            <a:r>
              <a:rPr lang="en-US" b="1" dirty="0"/>
              <a:t>how to design data science pipelines</a:t>
            </a:r>
          </a:p>
          <a:p>
            <a:endParaRPr lang="en-US" b="1" dirty="0"/>
          </a:p>
          <a:p>
            <a:r>
              <a:rPr lang="en-US" dirty="0">
                <a:sym typeface="Wingdings"/>
              </a:rPr>
              <a:t>This is not a databases, systems, or machine learning class. We will touch many topics covered in these classes but we will not go into details.</a:t>
            </a:r>
          </a:p>
        </p:txBody>
      </p:sp>
    </p:spTree>
    <p:extLst>
      <p:ext uri="{BB962C8B-B14F-4D97-AF65-F5344CB8AC3E}">
        <p14:creationId xmlns:p14="http://schemas.microsoft.com/office/powerpoint/2010/main" val="17044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we are…</a:t>
            </a:r>
          </a:p>
        </p:txBody>
      </p:sp>
      <p:sp>
        <p:nvSpPr>
          <p:cNvPr id="3" name="Content Placeholder 2"/>
          <p:cNvSpPr>
            <a:spLocks noGrp="1"/>
          </p:cNvSpPr>
          <p:nvPr>
            <p:ph idx="1"/>
          </p:nvPr>
        </p:nvSpPr>
        <p:spPr/>
        <p:txBody>
          <a:bodyPr>
            <a:normAutofit/>
          </a:bodyPr>
          <a:lstStyle/>
          <a:p>
            <a:pPr marL="0" indent="0">
              <a:buNone/>
            </a:pPr>
            <a:r>
              <a:rPr lang="en-US" dirty="0"/>
              <a:t>Instructor (me) Endri </a:t>
            </a:r>
            <a:r>
              <a:rPr lang="en-US" dirty="0" err="1"/>
              <a:t>Raço</a:t>
            </a:r>
            <a:endParaRPr lang="en-US" dirty="0"/>
          </a:p>
          <a:p>
            <a:pPr lvl="1"/>
            <a:r>
              <a:rPr lang="en-US" dirty="0"/>
              <a:t>Polytechnic University of Tirana</a:t>
            </a:r>
          </a:p>
          <a:p>
            <a:pPr lvl="1"/>
            <a:r>
              <a:rPr lang="en-US" b="1" dirty="0"/>
              <a:t>Research</a:t>
            </a:r>
            <a:r>
              <a:rPr lang="en-US" dirty="0"/>
              <a:t>: data integration and cleaning, statistical analytics, and machine learning.</a:t>
            </a:r>
          </a:p>
          <a:p>
            <a:pPr lvl="1"/>
            <a:r>
              <a:rPr lang="en-US" dirty="0">
                <a:hlinkClick r:id="rId3"/>
              </a:rPr>
              <a:t>e.raco@fimif.edu.al</a:t>
            </a:r>
            <a:r>
              <a:rPr lang="en-US" dirty="0"/>
              <a:t>, endri81@gmail.com</a:t>
            </a:r>
          </a:p>
        </p:txBody>
      </p:sp>
      <p:sp>
        <p:nvSpPr>
          <p:cNvPr id="4" name="Slide Number Placeholder 3"/>
          <p:cNvSpPr>
            <a:spLocks noGrp="1"/>
          </p:cNvSpPr>
          <p:nvPr>
            <p:ph type="sldNum" sz="quarter" idx="12"/>
          </p:nvPr>
        </p:nvSpPr>
        <p:spPr/>
        <p:txBody>
          <a:bodyPr/>
          <a:lstStyle/>
          <a:p>
            <a:fld id="{DF92A6B5-0D7C-48A8-B49A-953CF10F77E3}" type="slidenum">
              <a:rPr lang="en-US" smtClean="0"/>
              <a:pPr/>
              <a:t>16</a:t>
            </a:fld>
            <a:endParaRPr lang="en-US" dirty="0"/>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1043800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A01959-B587-3B45-A9B3-C17F42F09305}" type="slidenum">
              <a:rPr lang="en-US" smtClean="0"/>
              <a:t>17</a:t>
            </a:fld>
            <a:endParaRPr lang="en-US"/>
          </a:p>
        </p:txBody>
      </p:sp>
      <p:grpSp>
        <p:nvGrpSpPr>
          <p:cNvPr id="8" name="Group 7"/>
          <p:cNvGrpSpPr/>
          <p:nvPr/>
        </p:nvGrpSpPr>
        <p:grpSpPr>
          <a:xfrm>
            <a:off x="0" y="-22510"/>
            <a:ext cx="12192000" cy="307777"/>
            <a:chOff x="0" y="-22510"/>
            <a:chExt cx="12192000" cy="307777"/>
          </a:xfrm>
        </p:grpSpPr>
        <p:sp>
          <p:nvSpPr>
            <p:cNvPr id="9" name="Rectangle 8"/>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0" name="TextBox 9"/>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
        <p:nvSpPr>
          <p:cNvPr id="7" name="Title 1"/>
          <p:cNvSpPr txBox="1">
            <a:spLocks/>
          </p:cNvSpPr>
          <p:nvPr/>
        </p:nvSpPr>
        <p:spPr>
          <a:xfrm>
            <a:off x="803275" y="3337207"/>
            <a:ext cx="11112500" cy="2852737"/>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Course </a:t>
            </a:r>
            <a:r>
              <a:rPr lang="en-US" sz="4800" b="1" dirty="0" err="1"/>
              <a:t>Github</a:t>
            </a:r>
            <a:r>
              <a:rPr lang="en-US" sz="4800" b="1" dirty="0"/>
              <a:t>: </a:t>
            </a:r>
            <a:br>
              <a:rPr lang="en-US" sz="4800" b="1" dirty="0"/>
            </a:br>
            <a:r>
              <a:rPr lang="en-US" sz="4800" dirty="0"/>
              <a:t>https://https://github.com/endri81/DataManagment</a:t>
            </a:r>
          </a:p>
        </p:txBody>
      </p:sp>
    </p:spTree>
    <p:extLst>
      <p:ext uri="{BB962C8B-B14F-4D97-AF65-F5344CB8AC3E}">
        <p14:creationId xmlns:p14="http://schemas.microsoft.com/office/powerpoint/2010/main" val="259750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4ECC996B-F719-4B60-BB91-679F33C4CCC7}" type="slidenum">
              <a:rPr lang="en-US"/>
              <a:pPr/>
              <a:t>18</a:t>
            </a:fld>
            <a:endParaRPr lang="en-US"/>
          </a:p>
        </p:txBody>
      </p:sp>
      <p:sp>
        <p:nvSpPr>
          <p:cNvPr id="69634" name="Rectangle 2"/>
          <p:cNvSpPr>
            <a:spLocks noGrp="1" noChangeArrowheads="1"/>
          </p:cNvSpPr>
          <p:nvPr>
            <p:ph type="title"/>
          </p:nvPr>
        </p:nvSpPr>
        <p:spPr/>
        <p:txBody>
          <a:bodyPr/>
          <a:lstStyle/>
          <a:p>
            <a:r>
              <a:rPr lang="en-US" dirty="0"/>
              <a:t>Lectures</a:t>
            </a:r>
          </a:p>
        </p:txBody>
      </p:sp>
      <p:sp>
        <p:nvSpPr>
          <p:cNvPr id="69635" name="Rectangle 3"/>
          <p:cNvSpPr>
            <a:spLocks noGrp="1" noChangeArrowheads="1"/>
          </p:cNvSpPr>
          <p:nvPr>
            <p:ph type="body" idx="1"/>
          </p:nvPr>
        </p:nvSpPr>
        <p:spPr/>
        <p:txBody>
          <a:bodyPr>
            <a:normAutofit/>
          </a:bodyPr>
          <a:lstStyle/>
          <a:p>
            <a:r>
              <a:rPr lang="en-US" dirty="0"/>
              <a:t>Lecture slides cover </a:t>
            </a:r>
            <a:r>
              <a:rPr lang="en-US" b="1" dirty="0"/>
              <a:t>essential material</a:t>
            </a:r>
          </a:p>
          <a:p>
            <a:pPr lvl="1"/>
            <a:r>
              <a:rPr lang="en-US" dirty="0"/>
              <a:t>This is your </a:t>
            </a:r>
            <a:r>
              <a:rPr lang="en-US" u="sng" dirty="0"/>
              <a:t>best reference.</a:t>
            </a:r>
          </a:p>
          <a:p>
            <a:pPr lvl="1"/>
            <a:r>
              <a:rPr lang="en-US" dirty="0"/>
              <a:t>We will have pointers as needed</a:t>
            </a:r>
          </a:p>
          <a:p>
            <a:pPr lvl="1"/>
            <a:r>
              <a:rPr lang="en-US" dirty="0"/>
              <a:t>Recommended textbooks listed </a:t>
            </a:r>
            <a:r>
              <a:rPr lang="en-US"/>
              <a:t>over lectures</a:t>
            </a:r>
            <a:endParaRPr lang="en-US" dirty="0"/>
          </a:p>
          <a:p>
            <a:pPr marL="0" indent="0">
              <a:buNone/>
            </a:pPr>
            <a:endParaRPr lang="en-US" dirty="0"/>
          </a:p>
          <a:p>
            <a:r>
              <a:rPr lang="en-US" dirty="0"/>
              <a:t>Try to cover same thing in </a:t>
            </a:r>
            <a:r>
              <a:rPr lang="en-US" b="1" dirty="0"/>
              <a:t>many ways</a:t>
            </a:r>
            <a:r>
              <a:rPr lang="en-US" dirty="0"/>
              <a:t>: Lecture, lecture slides, homework, exams (no shock)</a:t>
            </a:r>
          </a:p>
          <a:p>
            <a:pPr lvl="1"/>
            <a:r>
              <a:rPr lang="en-US" dirty="0"/>
              <a:t>Attendance makes your life easier… </a:t>
            </a:r>
          </a:p>
        </p:txBody>
      </p:sp>
      <p:grpSp>
        <p:nvGrpSpPr>
          <p:cNvPr id="10" name="Group 9"/>
          <p:cNvGrpSpPr/>
          <p:nvPr/>
        </p:nvGrpSpPr>
        <p:grpSpPr>
          <a:xfrm>
            <a:off x="0" y="-22510"/>
            <a:ext cx="12192000" cy="307777"/>
            <a:chOff x="0" y="-22510"/>
            <a:chExt cx="12192000" cy="307777"/>
          </a:xfrm>
        </p:grpSpPr>
        <p:sp>
          <p:nvSpPr>
            <p:cNvPr id="11" name="Rectangle 10"/>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2" name="TextBox 11"/>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63104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6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Elements</a:t>
            </a:r>
          </a:p>
        </p:txBody>
      </p:sp>
      <p:sp>
        <p:nvSpPr>
          <p:cNvPr id="3" name="Content Placeholder 2"/>
          <p:cNvSpPr>
            <a:spLocks noGrp="1"/>
          </p:cNvSpPr>
          <p:nvPr>
            <p:ph idx="1"/>
          </p:nvPr>
        </p:nvSpPr>
        <p:spPr/>
        <p:txBody>
          <a:bodyPr>
            <a:normAutofit/>
          </a:bodyPr>
          <a:lstStyle/>
          <a:p>
            <a:endParaRPr lang="en-US" dirty="0"/>
          </a:p>
          <a:p>
            <a:r>
              <a:rPr lang="en-US" dirty="0"/>
              <a:t>Programming assignments (45%)</a:t>
            </a:r>
          </a:p>
          <a:p>
            <a:pPr lvl="1"/>
            <a:r>
              <a:rPr lang="en-US" dirty="0"/>
              <a:t>Focus on different aspects of data science</a:t>
            </a:r>
          </a:p>
          <a:p>
            <a:r>
              <a:rPr lang="en-US" dirty="0"/>
              <a:t>Final exam (55%)</a:t>
            </a:r>
          </a:p>
          <a:p>
            <a:endParaRPr lang="en-US" dirty="0"/>
          </a:p>
        </p:txBody>
      </p:sp>
      <p:sp>
        <p:nvSpPr>
          <p:cNvPr id="4" name="Slide Number Placeholder 3"/>
          <p:cNvSpPr>
            <a:spLocks noGrp="1"/>
          </p:cNvSpPr>
          <p:nvPr>
            <p:ph type="sldNum" sz="quarter" idx="12"/>
          </p:nvPr>
        </p:nvSpPr>
        <p:spPr/>
        <p:txBody>
          <a:bodyPr/>
          <a:lstStyle/>
          <a:p>
            <a:fld id="{DF92A6B5-0D7C-48A8-B49A-953CF10F77E3}" type="slidenum">
              <a:rPr lang="en-US" smtClean="0"/>
              <a:pPr/>
              <a:t>19</a:t>
            </a:fld>
            <a:endParaRPr lang="en-US" dirty="0"/>
          </a:p>
        </p:txBody>
      </p:sp>
      <p:grpSp>
        <p:nvGrpSpPr>
          <p:cNvPr id="14" name="Group 13"/>
          <p:cNvGrpSpPr/>
          <p:nvPr/>
        </p:nvGrpSpPr>
        <p:grpSpPr>
          <a:xfrm>
            <a:off x="0" y="-22510"/>
            <a:ext cx="12192000" cy="307777"/>
            <a:chOff x="0" y="-22510"/>
            <a:chExt cx="12192000" cy="307777"/>
          </a:xfrm>
        </p:grpSpPr>
        <p:sp>
          <p:nvSpPr>
            <p:cNvPr id="15" name="Rectangle 14"/>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6" name="TextBox 15"/>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167059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0A01959-B587-3B45-A9B3-C17F42F09305}" type="slidenum">
              <a:rPr lang="en-US" smtClean="0"/>
              <a:t>2</a:t>
            </a:fld>
            <a:endParaRPr lang="en-US"/>
          </a:p>
        </p:txBody>
      </p:sp>
      <p:sp>
        <p:nvSpPr>
          <p:cNvPr id="7" name="Rectangle 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pic>
        <p:nvPicPr>
          <p:cNvPr id="8" name="Picture 7"/>
          <p:cNvPicPr>
            <a:picLocks noChangeAspect="1"/>
          </p:cNvPicPr>
          <p:nvPr/>
        </p:nvPicPr>
        <p:blipFill>
          <a:blip r:embed="rId2"/>
          <a:stretch>
            <a:fillRect/>
          </a:stretch>
        </p:blipFill>
        <p:spPr>
          <a:xfrm>
            <a:off x="358272" y="1241836"/>
            <a:ext cx="11475456" cy="4135437"/>
          </a:xfrm>
          <a:prstGeom prst="rect">
            <a:avLst/>
          </a:prstGeom>
        </p:spPr>
      </p:pic>
    </p:spTree>
    <p:extLst>
      <p:ext uri="{BB962C8B-B14F-4D97-AF65-F5344CB8AC3E}">
        <p14:creationId xmlns:p14="http://schemas.microsoft.com/office/powerpoint/2010/main" val="90940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expected from you </a:t>
            </a:r>
          </a:p>
        </p:txBody>
      </p:sp>
      <p:sp>
        <p:nvSpPr>
          <p:cNvPr id="3" name="Content Placeholder 2"/>
          <p:cNvSpPr>
            <a:spLocks noGrp="1"/>
          </p:cNvSpPr>
          <p:nvPr>
            <p:ph idx="1"/>
          </p:nvPr>
        </p:nvSpPr>
        <p:spPr>
          <a:xfrm>
            <a:off x="838200" y="1828801"/>
            <a:ext cx="9372600" cy="4525963"/>
          </a:xfrm>
        </p:spPr>
        <p:txBody>
          <a:bodyPr>
            <a:normAutofit lnSpcReduction="10000"/>
          </a:bodyPr>
          <a:lstStyle/>
          <a:p>
            <a:r>
              <a:rPr lang="en-US" b="1" dirty="0"/>
              <a:t>Attend lectures</a:t>
            </a:r>
          </a:p>
          <a:p>
            <a:pPr lvl="1"/>
            <a:r>
              <a:rPr lang="en-US" dirty="0"/>
              <a:t>If you don’t, it’s </a:t>
            </a:r>
            <a:r>
              <a:rPr lang="en-US" u="sng" dirty="0"/>
              <a:t>at your own peril</a:t>
            </a:r>
          </a:p>
          <a:p>
            <a:endParaRPr lang="en-US" dirty="0"/>
          </a:p>
          <a:p>
            <a:r>
              <a:rPr lang="en-US" b="1" dirty="0"/>
              <a:t>Be active and think critically</a:t>
            </a:r>
          </a:p>
          <a:p>
            <a:pPr lvl="1"/>
            <a:r>
              <a:rPr lang="en-US" dirty="0"/>
              <a:t>Ask questions, post comments on forums</a:t>
            </a:r>
          </a:p>
          <a:p>
            <a:endParaRPr lang="en-US" dirty="0"/>
          </a:p>
          <a:p>
            <a:r>
              <a:rPr lang="en-US" b="1" dirty="0"/>
              <a:t>Do programming projects </a:t>
            </a:r>
          </a:p>
          <a:p>
            <a:pPr lvl="1"/>
            <a:r>
              <a:rPr lang="en-US" dirty="0"/>
              <a:t>Start early and </a:t>
            </a:r>
            <a:r>
              <a:rPr lang="en-US" u="sng" dirty="0"/>
              <a:t>be honest</a:t>
            </a:r>
          </a:p>
          <a:p>
            <a:endParaRPr lang="en-US" dirty="0"/>
          </a:p>
          <a:p>
            <a:r>
              <a:rPr lang="en-US" b="1" dirty="0"/>
              <a:t>Study for tests and exams</a:t>
            </a:r>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DF92A6B5-0D7C-48A8-B49A-953CF10F77E3}" type="slidenum">
              <a:rPr lang="en-US" smtClean="0"/>
              <a:pPr/>
              <a:t>20</a:t>
            </a:fld>
            <a:endParaRPr lang="en-US"/>
          </a:p>
        </p:txBody>
      </p:sp>
      <p:grpSp>
        <p:nvGrpSpPr>
          <p:cNvPr id="12" name="Group 11"/>
          <p:cNvGrpSpPr/>
          <p:nvPr/>
        </p:nvGrpSpPr>
        <p:grpSpPr>
          <a:xfrm>
            <a:off x="0" y="-22510"/>
            <a:ext cx="12192000" cy="307777"/>
            <a:chOff x="0" y="-22510"/>
            <a:chExt cx="12192000" cy="307777"/>
          </a:xfrm>
        </p:grpSpPr>
        <p:sp>
          <p:nvSpPr>
            <p:cNvPr id="13" name="Rectangle 12"/>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4" name="TextBox 13"/>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188112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 Assignments</a:t>
            </a:r>
          </a:p>
        </p:txBody>
      </p:sp>
      <p:sp>
        <p:nvSpPr>
          <p:cNvPr id="3" name="Content Placeholder 2"/>
          <p:cNvSpPr>
            <a:spLocks noGrp="1"/>
          </p:cNvSpPr>
          <p:nvPr>
            <p:ph idx="1"/>
          </p:nvPr>
        </p:nvSpPr>
        <p:spPr>
          <a:xfrm>
            <a:off x="838200" y="1828801"/>
            <a:ext cx="9372600" cy="4525963"/>
          </a:xfrm>
        </p:spPr>
        <p:txBody>
          <a:bodyPr>
            <a:normAutofit/>
          </a:bodyPr>
          <a:lstStyle/>
          <a:p>
            <a:r>
              <a:rPr lang="en-US" b="1" dirty="0"/>
              <a:t>Programming assignments</a:t>
            </a:r>
          </a:p>
          <a:p>
            <a:pPr lvl="1"/>
            <a:r>
              <a:rPr lang="en-US" dirty="0"/>
              <a:t>Python plus Jupiter notebooks</a:t>
            </a:r>
            <a:endParaRPr lang="en-US" u="sng" dirty="0"/>
          </a:p>
          <a:p>
            <a:endParaRPr lang="en-US" b="1" dirty="0"/>
          </a:p>
          <a:p>
            <a:r>
              <a:rPr lang="en-US" b="1" dirty="0"/>
              <a:t>These are individual assignments</a:t>
            </a:r>
          </a:p>
          <a:p>
            <a:pPr lvl="1"/>
            <a:r>
              <a:rPr lang="en-US" dirty="0"/>
              <a:t>Submission via email</a:t>
            </a:r>
          </a:p>
          <a:p>
            <a:endParaRPr lang="en-US" dirty="0"/>
          </a:p>
          <a:p>
            <a:r>
              <a:rPr lang="en-US" b="1" dirty="0"/>
              <a:t>~1 week per programming assignments</a:t>
            </a:r>
          </a:p>
          <a:p>
            <a:pPr lvl="1"/>
            <a:r>
              <a:rPr lang="en-US" dirty="0"/>
              <a:t>Ask questions</a:t>
            </a:r>
          </a:p>
          <a:p>
            <a:pPr lvl="1"/>
            <a:r>
              <a:rPr lang="en-US" dirty="0"/>
              <a:t>Start early!</a:t>
            </a:r>
          </a:p>
          <a:p>
            <a:pPr lvl="1"/>
            <a:endParaRPr lang="en-US" dirty="0"/>
          </a:p>
          <a:p>
            <a:pPr marL="0" indent="0">
              <a:buNone/>
            </a:pPr>
            <a:endParaRPr lang="en-US" dirty="0"/>
          </a:p>
          <a:p>
            <a:endParaRPr lang="en-US" dirty="0"/>
          </a:p>
        </p:txBody>
      </p:sp>
      <p:sp>
        <p:nvSpPr>
          <p:cNvPr id="5" name="Slide Number Placeholder 4"/>
          <p:cNvSpPr>
            <a:spLocks noGrp="1"/>
          </p:cNvSpPr>
          <p:nvPr>
            <p:ph type="sldNum" sz="quarter" idx="12"/>
          </p:nvPr>
        </p:nvSpPr>
        <p:spPr/>
        <p:txBody>
          <a:bodyPr/>
          <a:lstStyle/>
          <a:p>
            <a:fld id="{DF92A6B5-0D7C-48A8-B49A-953CF10F77E3}" type="slidenum">
              <a:rPr lang="en-US" smtClean="0"/>
              <a:pPr/>
              <a:t>21</a:t>
            </a:fld>
            <a:endParaRPr lang="en-US"/>
          </a:p>
        </p:txBody>
      </p:sp>
      <p:grpSp>
        <p:nvGrpSpPr>
          <p:cNvPr id="12" name="Group 11"/>
          <p:cNvGrpSpPr/>
          <p:nvPr/>
        </p:nvGrpSpPr>
        <p:grpSpPr>
          <a:xfrm>
            <a:off x="0" y="-22510"/>
            <a:ext cx="12192000" cy="307777"/>
            <a:chOff x="0" y="-22510"/>
            <a:chExt cx="12192000" cy="307777"/>
          </a:xfrm>
        </p:grpSpPr>
        <p:sp>
          <p:nvSpPr>
            <p:cNvPr id="13" name="Rectangle 12"/>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4" name="TextBox 13"/>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102473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Introduction to Data Science</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0A01959-B587-3B45-A9B3-C17F42F09305}" type="slidenum">
              <a:rPr lang="en-US" smtClean="0"/>
              <a:t>22</a:t>
            </a:fld>
            <a:endParaRPr lang="en-US"/>
          </a:p>
        </p:txBody>
      </p:sp>
      <p:grpSp>
        <p:nvGrpSpPr>
          <p:cNvPr id="5" name="Group 4"/>
          <p:cNvGrpSpPr/>
          <p:nvPr/>
        </p:nvGrpSpPr>
        <p:grpSpPr>
          <a:xfrm>
            <a:off x="0" y="-22510"/>
            <a:ext cx="12192000" cy="307777"/>
            <a:chOff x="0" y="-22510"/>
            <a:chExt cx="12192000" cy="307777"/>
          </a:xfrm>
        </p:grpSpPr>
        <p:sp>
          <p:nvSpPr>
            <p:cNvPr id="6" name="Rectangle 5"/>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7" name="TextBox 6"/>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spTree>
    <p:extLst>
      <p:ext uri="{BB962C8B-B14F-4D97-AF65-F5344CB8AC3E}">
        <p14:creationId xmlns:p14="http://schemas.microsoft.com/office/powerpoint/2010/main" val="824030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will learn about in this section</a:t>
            </a:r>
          </a:p>
        </p:txBody>
      </p:sp>
      <p:sp>
        <p:nvSpPr>
          <p:cNvPr id="3" name="Content Placeholder 2"/>
          <p:cNvSpPr>
            <a:spLocks noGrp="1"/>
          </p:cNvSpPr>
          <p:nvPr>
            <p:ph idx="1"/>
          </p:nvPr>
        </p:nvSpPr>
        <p:spPr>
          <a:xfrm>
            <a:off x="838200" y="1825624"/>
            <a:ext cx="10515600" cy="4175783"/>
          </a:xfrm>
        </p:spPr>
        <p:txBody>
          <a:bodyPr>
            <a:normAutofit/>
          </a:bodyPr>
          <a:lstStyle/>
          <a:p>
            <a:pPr marL="514350" indent="-514350">
              <a:buAutoNum type="arabicPeriod"/>
            </a:pPr>
            <a:r>
              <a:rPr lang="en-US" dirty="0">
                <a:latin typeface="+mj-lt"/>
              </a:rPr>
              <a:t>What is Data Science?</a:t>
            </a:r>
          </a:p>
          <a:p>
            <a:pPr marL="514350" indent="-514350">
              <a:buAutoNum type="arabicPeriod"/>
            </a:pPr>
            <a:endParaRPr lang="en-US" dirty="0">
              <a:latin typeface="+mj-lt"/>
            </a:endParaRPr>
          </a:p>
          <a:p>
            <a:pPr marL="514350" indent="-514350">
              <a:buAutoNum type="arabicPeriod"/>
            </a:pPr>
            <a:r>
              <a:rPr lang="en-US" dirty="0">
                <a:latin typeface="+mj-lt"/>
              </a:rPr>
              <a:t>Data Science workflows</a:t>
            </a:r>
          </a:p>
          <a:p>
            <a:pPr marL="514350" indent="-514350">
              <a:buAutoNum type="arabicPeriod"/>
            </a:pPr>
            <a:endParaRPr lang="en-US" dirty="0">
              <a:latin typeface="+mj-lt"/>
            </a:endParaRPr>
          </a:p>
          <a:p>
            <a:pPr marL="514350" indent="-514350">
              <a:buAutoNum type="arabicPeriod"/>
            </a:pPr>
            <a:r>
              <a:rPr lang="en-US" dirty="0">
                <a:latin typeface="+mj-lt"/>
              </a:rPr>
              <a:t>What should a Data Scientist know?</a:t>
            </a:r>
          </a:p>
          <a:p>
            <a:pPr marL="514350" indent="-514350">
              <a:buAutoNum type="arabicPeriod"/>
            </a:pPr>
            <a:endParaRPr lang="en-US" dirty="0">
              <a:latin typeface="+mj-lt"/>
            </a:endParaRPr>
          </a:p>
          <a:p>
            <a:pPr marL="514350" indent="-514350">
              <a:buAutoNum type="arabicPeriod"/>
            </a:pPr>
            <a:r>
              <a:rPr lang="en-US" dirty="0">
                <a:latin typeface="+mj-lt"/>
              </a:rPr>
              <a:t>Overview of lecture coverage</a:t>
            </a:r>
          </a:p>
        </p:txBody>
      </p:sp>
      <p:sp>
        <p:nvSpPr>
          <p:cNvPr id="4" name="Slide Number Placeholder 3"/>
          <p:cNvSpPr>
            <a:spLocks noGrp="1"/>
          </p:cNvSpPr>
          <p:nvPr>
            <p:ph type="sldNum" sz="quarter" idx="12"/>
          </p:nvPr>
        </p:nvSpPr>
        <p:spPr/>
        <p:txBody>
          <a:bodyPr/>
          <a:lstStyle/>
          <a:p>
            <a:fld id="{DF92A6B5-0D7C-48A8-B49A-953CF10F77E3}" type="slidenum">
              <a:rPr lang="en-US" smtClean="0"/>
              <a:pPr/>
              <a:t>23</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spTree>
    <p:extLst>
      <p:ext uri="{BB962C8B-B14F-4D97-AF65-F5344CB8AC3E}">
        <p14:creationId xmlns:p14="http://schemas.microsoft.com/office/powerpoint/2010/main" val="160697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is an emerging field</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https://</a:t>
            </a:r>
            <a:r>
              <a:rPr lang="en-US" dirty="0" err="1"/>
              <a:t>www.oreilly.com</a:t>
            </a:r>
            <a:r>
              <a:rPr lang="en-US" dirty="0"/>
              <a:t>/ideas/what-is-data-science</a:t>
            </a:r>
          </a:p>
        </p:txBody>
      </p:sp>
      <p:sp>
        <p:nvSpPr>
          <p:cNvPr id="5" name="Slide Number Placeholder 4"/>
          <p:cNvSpPr>
            <a:spLocks noGrp="1"/>
          </p:cNvSpPr>
          <p:nvPr>
            <p:ph type="sldNum" sz="quarter" idx="12"/>
          </p:nvPr>
        </p:nvSpPr>
        <p:spPr/>
        <p:txBody>
          <a:bodyPr/>
          <a:lstStyle/>
          <a:p>
            <a:fld id="{DF92A6B5-0D7C-48A8-B49A-953CF10F77E3}" type="slidenum">
              <a:rPr lang="en-US" smtClean="0"/>
              <a:pPr/>
              <a:t>24</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6" name="Picture 5"/>
          <p:cNvPicPr>
            <a:picLocks noChangeAspect="1"/>
          </p:cNvPicPr>
          <p:nvPr/>
        </p:nvPicPr>
        <p:blipFill>
          <a:blip r:embed="rId3"/>
          <a:stretch>
            <a:fillRect/>
          </a:stretch>
        </p:blipFill>
        <p:spPr>
          <a:xfrm>
            <a:off x="1397000" y="2305050"/>
            <a:ext cx="9398000" cy="2247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products</a:t>
            </a:r>
          </a:p>
        </p:txBody>
      </p:sp>
      <p:sp>
        <p:nvSpPr>
          <p:cNvPr id="5" name="Slide Number Placeholder 4"/>
          <p:cNvSpPr>
            <a:spLocks noGrp="1"/>
          </p:cNvSpPr>
          <p:nvPr>
            <p:ph type="sldNum" sz="quarter" idx="12"/>
          </p:nvPr>
        </p:nvSpPr>
        <p:spPr/>
        <p:txBody>
          <a:bodyPr/>
          <a:lstStyle/>
          <a:p>
            <a:fld id="{DF92A6B5-0D7C-48A8-B49A-953CF10F77E3}" type="slidenum">
              <a:rPr lang="en-US" smtClean="0"/>
              <a:pPr/>
              <a:t>25</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10" name="Picture 9"/>
          <p:cNvPicPr>
            <a:picLocks noChangeAspect="1"/>
          </p:cNvPicPr>
          <p:nvPr/>
        </p:nvPicPr>
        <p:blipFill>
          <a:blip r:embed="rId3"/>
          <a:stretch>
            <a:fillRect/>
          </a:stretch>
        </p:blipFill>
        <p:spPr>
          <a:xfrm>
            <a:off x="2104873" y="1307279"/>
            <a:ext cx="7982254" cy="5432480"/>
          </a:xfrm>
          <a:prstGeom prst="rect">
            <a:avLst/>
          </a:prstGeom>
        </p:spPr>
      </p:pic>
    </p:spTree>
    <p:extLst>
      <p:ext uri="{BB962C8B-B14F-4D97-AF65-F5344CB8AC3E}">
        <p14:creationId xmlns:p14="http://schemas.microsoft.com/office/powerpoint/2010/main" val="73347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definition of data science</a:t>
            </a:r>
          </a:p>
        </p:txBody>
      </p:sp>
      <p:sp>
        <p:nvSpPr>
          <p:cNvPr id="5" name="Slide Number Placeholder 4"/>
          <p:cNvSpPr>
            <a:spLocks noGrp="1"/>
          </p:cNvSpPr>
          <p:nvPr>
            <p:ph type="sldNum" sz="quarter" idx="12"/>
          </p:nvPr>
        </p:nvSpPr>
        <p:spPr/>
        <p:txBody>
          <a:bodyPr/>
          <a:lstStyle/>
          <a:p>
            <a:fld id="{DF92A6B5-0D7C-48A8-B49A-953CF10F77E3}" type="slidenum">
              <a:rPr lang="en-US" smtClean="0"/>
              <a:pPr/>
              <a:t>26</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11" name="Picture 2" descr="http://static.squarespace.com/static/5150aec6e4b0e340ec52710a/t/51525c33e4b0b3e0d10f77ab/1364352052403/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7" y="1555749"/>
            <a:ext cx="5029200" cy="48006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5953246" y="3071904"/>
            <a:ext cx="6096000" cy="1754326"/>
          </a:xfrm>
          <a:prstGeom prst="rect">
            <a:avLst/>
          </a:prstGeom>
        </p:spPr>
        <p:txBody>
          <a:bodyPr>
            <a:spAutoFit/>
          </a:bodyPr>
          <a:lstStyle/>
          <a:p>
            <a:r>
              <a:rPr lang="en-US" dirty="0">
                <a:solidFill>
                  <a:srgbClr val="333333"/>
                </a:solidFill>
              </a:rPr>
              <a:t>Data science is a broad field that refers to the collective processes, theories, concepts, tools and technologies that enable the review, analysis and extraction of valuable knowledge and information from raw data.</a:t>
            </a:r>
          </a:p>
          <a:p>
            <a:endParaRPr lang="en-US" dirty="0">
              <a:solidFill>
                <a:srgbClr val="333333"/>
              </a:solidFill>
            </a:endParaRPr>
          </a:p>
          <a:p>
            <a:r>
              <a:rPr lang="en-US" dirty="0">
                <a:solidFill>
                  <a:srgbClr val="333333"/>
                </a:solidFill>
              </a:rPr>
              <a:t>Source: </a:t>
            </a:r>
            <a:r>
              <a:rPr lang="en-US" dirty="0" err="1">
                <a:solidFill>
                  <a:srgbClr val="333333"/>
                </a:solidFill>
              </a:rPr>
              <a:t>Techopedia</a:t>
            </a:r>
            <a:endParaRPr lang="en-US" dirty="0"/>
          </a:p>
        </p:txBody>
      </p:sp>
    </p:spTree>
    <p:extLst>
      <p:ext uri="{BB962C8B-B14F-4D97-AF65-F5344CB8AC3E}">
        <p14:creationId xmlns:p14="http://schemas.microsoft.com/office/powerpoint/2010/main" val="20095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is not databases</a:t>
            </a:r>
          </a:p>
        </p:txBody>
      </p:sp>
      <p:sp>
        <p:nvSpPr>
          <p:cNvPr id="5" name="Slide Number Placeholder 4"/>
          <p:cNvSpPr>
            <a:spLocks noGrp="1"/>
          </p:cNvSpPr>
          <p:nvPr>
            <p:ph type="sldNum" sz="quarter" idx="12"/>
          </p:nvPr>
        </p:nvSpPr>
        <p:spPr/>
        <p:txBody>
          <a:bodyPr/>
          <a:lstStyle/>
          <a:p>
            <a:fld id="{DF92A6B5-0D7C-48A8-B49A-953CF10F77E3}" type="slidenum">
              <a:rPr lang="en-US" smtClean="0"/>
              <a:pPr/>
              <a:t>27</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graphicFrame>
        <p:nvGraphicFramePr>
          <p:cNvPr id="10" name="Table 9"/>
          <p:cNvGraphicFramePr>
            <a:graphicFrameLocks noGrp="1"/>
          </p:cNvGraphicFramePr>
          <p:nvPr>
            <p:extLst>
              <p:ext uri="{D42A27DB-BD31-4B8C-83A1-F6EECF244321}">
                <p14:modId xmlns:p14="http://schemas.microsoft.com/office/powerpoint/2010/main" val="1349923541"/>
              </p:ext>
            </p:extLst>
          </p:nvPr>
        </p:nvGraphicFramePr>
        <p:xfrm>
          <a:off x="1169255" y="1296164"/>
          <a:ext cx="9853489" cy="4937760"/>
        </p:xfrm>
        <a:graphic>
          <a:graphicData uri="http://schemas.openxmlformats.org/drawingml/2006/table">
            <a:tbl>
              <a:tblPr firstRow="1" bandRow="1">
                <a:tableStyleId>{5C22544A-7EE6-4342-B048-85BDC9FD1C3A}</a:tableStyleId>
              </a:tblPr>
              <a:tblGrid>
                <a:gridCol w="2775631">
                  <a:extLst>
                    <a:ext uri="{9D8B030D-6E8A-4147-A177-3AD203B41FA5}">
                      <a16:colId xmlns:a16="http://schemas.microsoft.com/office/drawing/2014/main" val="20000"/>
                    </a:ext>
                  </a:extLst>
                </a:gridCol>
                <a:gridCol w="3390235">
                  <a:extLst>
                    <a:ext uri="{9D8B030D-6E8A-4147-A177-3AD203B41FA5}">
                      <a16:colId xmlns:a16="http://schemas.microsoft.com/office/drawing/2014/main" val="20001"/>
                    </a:ext>
                  </a:extLst>
                </a:gridCol>
                <a:gridCol w="3687623">
                  <a:extLst>
                    <a:ext uri="{9D8B030D-6E8A-4147-A177-3AD203B41FA5}">
                      <a16:colId xmlns:a16="http://schemas.microsoft.com/office/drawing/2014/main" val="20002"/>
                    </a:ext>
                  </a:extLst>
                </a:gridCol>
              </a:tblGrid>
              <a:tr h="383809">
                <a:tc>
                  <a:txBody>
                    <a:bodyPr/>
                    <a:lstStyle/>
                    <a:p>
                      <a:endParaRPr lang="en-US" sz="2000" dirty="0"/>
                    </a:p>
                  </a:txBody>
                  <a:tcPr/>
                </a:tc>
                <a:tc>
                  <a:txBody>
                    <a:bodyPr/>
                    <a:lstStyle/>
                    <a:p>
                      <a:r>
                        <a:rPr lang="en-US" sz="2000" dirty="0"/>
                        <a:t>Databases</a:t>
                      </a:r>
                    </a:p>
                  </a:txBody>
                  <a:tcPr/>
                </a:tc>
                <a:tc>
                  <a:txBody>
                    <a:bodyPr/>
                    <a:lstStyle/>
                    <a:p>
                      <a:r>
                        <a:rPr lang="en-US" sz="2000" dirty="0"/>
                        <a:t>Data Science</a:t>
                      </a:r>
                    </a:p>
                  </a:txBody>
                  <a:tcPr/>
                </a:tc>
                <a:extLst>
                  <a:ext uri="{0D108BD9-81ED-4DB2-BD59-A6C34878D82A}">
                    <a16:rowId xmlns:a16="http://schemas.microsoft.com/office/drawing/2014/main" val="10000"/>
                  </a:ext>
                </a:extLst>
              </a:tr>
              <a:tr h="311312">
                <a:tc>
                  <a:txBody>
                    <a:bodyPr/>
                    <a:lstStyle/>
                    <a:p>
                      <a:r>
                        <a:rPr lang="en-US" sz="1600" dirty="0"/>
                        <a:t>Data Value</a:t>
                      </a:r>
                    </a:p>
                  </a:txBody>
                  <a:tcPr/>
                </a:tc>
                <a:tc>
                  <a:txBody>
                    <a:bodyPr/>
                    <a:lstStyle/>
                    <a:p>
                      <a:r>
                        <a:rPr lang="en-US" sz="1600" dirty="0"/>
                        <a:t>“Precious”</a:t>
                      </a:r>
                    </a:p>
                  </a:txBody>
                  <a:tcPr/>
                </a:tc>
                <a:tc>
                  <a:txBody>
                    <a:bodyPr/>
                    <a:lstStyle/>
                    <a:p>
                      <a:r>
                        <a:rPr lang="en-US" sz="1600" dirty="0"/>
                        <a:t>“Cheap”</a:t>
                      </a:r>
                    </a:p>
                  </a:txBody>
                  <a:tcPr/>
                </a:tc>
                <a:extLst>
                  <a:ext uri="{0D108BD9-81ED-4DB2-BD59-A6C34878D82A}">
                    <a16:rowId xmlns:a16="http://schemas.microsoft.com/office/drawing/2014/main" val="10001"/>
                  </a:ext>
                </a:extLst>
              </a:tr>
              <a:tr h="311312">
                <a:tc>
                  <a:txBody>
                    <a:bodyPr/>
                    <a:lstStyle/>
                    <a:p>
                      <a:r>
                        <a:rPr lang="en-US" sz="1600" dirty="0"/>
                        <a:t>Data Volume</a:t>
                      </a:r>
                    </a:p>
                  </a:txBody>
                  <a:tcPr/>
                </a:tc>
                <a:tc>
                  <a:txBody>
                    <a:bodyPr/>
                    <a:lstStyle/>
                    <a:p>
                      <a:r>
                        <a:rPr lang="en-US" sz="1600" dirty="0"/>
                        <a:t>Modest</a:t>
                      </a:r>
                    </a:p>
                  </a:txBody>
                  <a:tcPr/>
                </a:tc>
                <a:tc>
                  <a:txBody>
                    <a:bodyPr/>
                    <a:lstStyle/>
                    <a:p>
                      <a:r>
                        <a:rPr lang="en-US" sz="1600" dirty="0"/>
                        <a:t>Massive</a:t>
                      </a:r>
                    </a:p>
                  </a:txBody>
                  <a:tcPr/>
                </a:tc>
                <a:extLst>
                  <a:ext uri="{0D108BD9-81ED-4DB2-BD59-A6C34878D82A}">
                    <a16:rowId xmlns:a16="http://schemas.microsoft.com/office/drawing/2014/main" val="10002"/>
                  </a:ext>
                </a:extLst>
              </a:tr>
              <a:tr h="997903">
                <a:tc>
                  <a:txBody>
                    <a:bodyPr/>
                    <a:lstStyle/>
                    <a:p>
                      <a:r>
                        <a:rPr lang="en-US" sz="1600" dirty="0"/>
                        <a:t>Examples</a:t>
                      </a:r>
                    </a:p>
                  </a:txBody>
                  <a:tcPr/>
                </a:tc>
                <a:tc>
                  <a:txBody>
                    <a:bodyPr/>
                    <a:lstStyle/>
                    <a:p>
                      <a:r>
                        <a:rPr lang="en-US" sz="1600" dirty="0"/>
                        <a:t>Bank</a:t>
                      </a:r>
                      <a:r>
                        <a:rPr lang="en-US" sz="1600" baseline="0" dirty="0"/>
                        <a:t> records, </a:t>
                      </a:r>
                      <a:br>
                        <a:rPr lang="en-US" sz="1600" baseline="0" dirty="0"/>
                      </a:br>
                      <a:r>
                        <a:rPr lang="en-US" sz="1600" baseline="0" dirty="0"/>
                        <a:t>Personnel records,</a:t>
                      </a:r>
                    </a:p>
                    <a:p>
                      <a:r>
                        <a:rPr lang="en-US" sz="1600" baseline="0" dirty="0"/>
                        <a:t>Census, </a:t>
                      </a:r>
                    </a:p>
                    <a:p>
                      <a:r>
                        <a:rPr lang="en-US" sz="1600" baseline="0" dirty="0"/>
                        <a:t>Medical records</a:t>
                      </a:r>
                      <a:endParaRPr lang="en-US" sz="1600" dirty="0"/>
                    </a:p>
                  </a:txBody>
                  <a:tcPr/>
                </a:tc>
                <a:tc>
                  <a:txBody>
                    <a:bodyPr/>
                    <a:lstStyle/>
                    <a:p>
                      <a:r>
                        <a:rPr lang="en-US" sz="1600" dirty="0"/>
                        <a:t>Online clicks,</a:t>
                      </a:r>
                    </a:p>
                    <a:p>
                      <a:r>
                        <a:rPr lang="en-US" sz="1600" dirty="0"/>
                        <a:t>GPS logs,</a:t>
                      </a:r>
                    </a:p>
                    <a:p>
                      <a:r>
                        <a:rPr lang="en-US" sz="1600" dirty="0"/>
                        <a:t>Tweets,</a:t>
                      </a:r>
                    </a:p>
                    <a:p>
                      <a:r>
                        <a:rPr lang="en-US" sz="1600" dirty="0"/>
                        <a:t>Building</a:t>
                      </a:r>
                      <a:r>
                        <a:rPr lang="en-US" sz="1600" baseline="0" dirty="0"/>
                        <a:t> s</a:t>
                      </a:r>
                      <a:r>
                        <a:rPr lang="en-US" sz="1600" dirty="0"/>
                        <a:t>ensor readings</a:t>
                      </a:r>
                    </a:p>
                  </a:txBody>
                  <a:tcPr/>
                </a:tc>
                <a:extLst>
                  <a:ext uri="{0D108BD9-81ED-4DB2-BD59-A6C34878D82A}">
                    <a16:rowId xmlns:a16="http://schemas.microsoft.com/office/drawing/2014/main" val="10003"/>
                  </a:ext>
                </a:extLst>
              </a:tr>
              <a:tr h="767618">
                <a:tc>
                  <a:txBody>
                    <a:bodyPr/>
                    <a:lstStyle/>
                    <a:p>
                      <a:r>
                        <a:rPr lang="en-US" sz="1600" dirty="0"/>
                        <a:t>Priorities</a:t>
                      </a:r>
                    </a:p>
                  </a:txBody>
                  <a:tcPr/>
                </a:tc>
                <a:tc>
                  <a:txBody>
                    <a:bodyPr/>
                    <a:lstStyle/>
                    <a:p>
                      <a:r>
                        <a:rPr lang="en-US" sz="1600" dirty="0"/>
                        <a:t>Consistency,</a:t>
                      </a:r>
                    </a:p>
                    <a:p>
                      <a:r>
                        <a:rPr lang="en-US" sz="1600" dirty="0"/>
                        <a:t>Error</a:t>
                      </a:r>
                      <a:r>
                        <a:rPr lang="en-US" sz="1600" baseline="0" dirty="0"/>
                        <a:t> recovery,</a:t>
                      </a:r>
                    </a:p>
                    <a:p>
                      <a:r>
                        <a:rPr lang="en-US" sz="1600" baseline="0" dirty="0"/>
                        <a:t>Auditability</a:t>
                      </a:r>
                      <a:endParaRPr lang="en-US" sz="1600" dirty="0"/>
                    </a:p>
                  </a:txBody>
                  <a:tcPr/>
                </a:tc>
                <a:tc>
                  <a:txBody>
                    <a:bodyPr/>
                    <a:lstStyle/>
                    <a:p>
                      <a:r>
                        <a:rPr lang="en-US" sz="1600" dirty="0"/>
                        <a:t>Speed,</a:t>
                      </a:r>
                    </a:p>
                    <a:p>
                      <a:r>
                        <a:rPr lang="en-US" sz="1600" dirty="0"/>
                        <a:t>Availability,</a:t>
                      </a:r>
                    </a:p>
                    <a:p>
                      <a:r>
                        <a:rPr lang="en-US" sz="1600" dirty="0"/>
                        <a:t>Query richness</a:t>
                      </a:r>
                    </a:p>
                  </a:txBody>
                  <a:tcPr/>
                </a:tc>
                <a:extLst>
                  <a:ext uri="{0D108BD9-81ED-4DB2-BD59-A6C34878D82A}">
                    <a16:rowId xmlns:a16="http://schemas.microsoft.com/office/drawing/2014/main" val="10004"/>
                  </a:ext>
                </a:extLst>
              </a:tr>
              <a:tr h="311312">
                <a:tc>
                  <a:txBody>
                    <a:bodyPr/>
                    <a:lstStyle/>
                    <a:p>
                      <a:r>
                        <a:rPr lang="en-US" sz="1600" dirty="0"/>
                        <a:t>Structured</a:t>
                      </a:r>
                    </a:p>
                  </a:txBody>
                  <a:tcPr/>
                </a:tc>
                <a:tc>
                  <a:txBody>
                    <a:bodyPr/>
                    <a:lstStyle/>
                    <a:p>
                      <a:r>
                        <a:rPr lang="en-US" sz="1600" dirty="0"/>
                        <a:t>Strongly (Schema)</a:t>
                      </a:r>
                    </a:p>
                  </a:txBody>
                  <a:tcPr/>
                </a:tc>
                <a:tc>
                  <a:txBody>
                    <a:bodyPr/>
                    <a:lstStyle/>
                    <a:p>
                      <a:r>
                        <a:rPr lang="en-US" sz="1600" dirty="0"/>
                        <a:t>Weakly or none (Text)</a:t>
                      </a:r>
                    </a:p>
                  </a:txBody>
                  <a:tcPr/>
                </a:tc>
                <a:extLst>
                  <a:ext uri="{0D108BD9-81ED-4DB2-BD59-A6C34878D82A}">
                    <a16:rowId xmlns:a16="http://schemas.microsoft.com/office/drawing/2014/main" val="10005"/>
                  </a:ext>
                </a:extLst>
              </a:tr>
              <a:tr h="537332">
                <a:tc>
                  <a:txBody>
                    <a:bodyPr/>
                    <a:lstStyle/>
                    <a:p>
                      <a:r>
                        <a:rPr lang="en-US" sz="1600" dirty="0"/>
                        <a:t>Properties</a:t>
                      </a:r>
                    </a:p>
                  </a:txBody>
                  <a:tcPr/>
                </a:tc>
                <a:tc>
                  <a:txBody>
                    <a:bodyPr/>
                    <a:lstStyle/>
                    <a:p>
                      <a:r>
                        <a:rPr lang="en-US" sz="1600" dirty="0"/>
                        <a:t>Transactions,</a:t>
                      </a:r>
                      <a:r>
                        <a:rPr lang="en-US" sz="1600" baseline="0" dirty="0"/>
                        <a:t> ACID*</a:t>
                      </a:r>
                      <a:endParaRPr lang="en-US" sz="1600" dirty="0"/>
                    </a:p>
                  </a:txBody>
                  <a:tcPr/>
                </a:tc>
                <a:tc>
                  <a:txBody>
                    <a:bodyPr/>
                    <a:lstStyle/>
                    <a:p>
                      <a:r>
                        <a:rPr lang="en-US" sz="1600" dirty="0"/>
                        <a:t>CAP* theorem</a:t>
                      </a:r>
                      <a:r>
                        <a:rPr lang="en-US" sz="1600" baseline="0" dirty="0"/>
                        <a:t> (2/3),</a:t>
                      </a:r>
                    </a:p>
                    <a:p>
                      <a:r>
                        <a:rPr lang="en-US" sz="1600" baseline="0" dirty="0"/>
                        <a:t>eventual consistency</a:t>
                      </a:r>
                      <a:endParaRPr lang="en-US" sz="1600" dirty="0"/>
                    </a:p>
                  </a:txBody>
                  <a:tcPr/>
                </a:tc>
                <a:extLst>
                  <a:ext uri="{0D108BD9-81ED-4DB2-BD59-A6C34878D82A}">
                    <a16:rowId xmlns:a16="http://schemas.microsoft.com/office/drawing/2014/main" val="10006"/>
                  </a:ext>
                </a:extLst>
              </a:tr>
              <a:tr h="997903">
                <a:tc>
                  <a:txBody>
                    <a:bodyPr/>
                    <a:lstStyle/>
                    <a:p>
                      <a:r>
                        <a:rPr lang="en-US" sz="1600" dirty="0"/>
                        <a:t>Realizations</a:t>
                      </a:r>
                    </a:p>
                  </a:txBody>
                  <a:tcPr/>
                </a:tc>
                <a:tc>
                  <a:txBody>
                    <a:bodyPr/>
                    <a:lstStyle/>
                    <a:p>
                      <a:r>
                        <a:rPr lang="en-US" sz="1600" dirty="0"/>
                        <a:t>SQL</a:t>
                      </a:r>
                    </a:p>
                  </a:txBody>
                  <a:tcPr/>
                </a:tc>
                <a:tc>
                  <a:txBody>
                    <a:bodyPr/>
                    <a:lstStyle/>
                    <a:p>
                      <a:r>
                        <a:rPr lang="en-US" sz="1600" dirty="0"/>
                        <a:t>NoSQL:</a:t>
                      </a:r>
                      <a:endParaRPr lang="en-US" sz="1600" baseline="0" dirty="0"/>
                    </a:p>
                    <a:p>
                      <a:r>
                        <a:rPr lang="en-US" sz="1600" baseline="0" dirty="0" err="1"/>
                        <a:t>Riak</a:t>
                      </a:r>
                      <a:r>
                        <a:rPr lang="en-US" sz="1600" baseline="0" dirty="0"/>
                        <a:t>, </a:t>
                      </a:r>
                      <a:r>
                        <a:rPr lang="en-US" sz="1600" baseline="0" dirty="0" err="1"/>
                        <a:t>Memcached</a:t>
                      </a:r>
                      <a:r>
                        <a:rPr lang="en-US" sz="1600" baseline="0" dirty="0"/>
                        <a:t>, </a:t>
                      </a:r>
                    </a:p>
                    <a:p>
                      <a:r>
                        <a:rPr lang="en-US" sz="1600" baseline="0" dirty="0"/>
                        <a:t>MongoDB, </a:t>
                      </a:r>
                      <a:r>
                        <a:rPr lang="en-US" sz="1600" baseline="0" dirty="0" err="1"/>
                        <a:t>CouchDB</a:t>
                      </a:r>
                      <a:r>
                        <a:rPr lang="en-US" sz="1600" baseline="0" dirty="0"/>
                        <a:t>,</a:t>
                      </a:r>
                    </a:p>
                    <a:p>
                      <a:r>
                        <a:rPr lang="en-US" sz="1600" baseline="0" dirty="0" err="1"/>
                        <a:t>Hbase</a:t>
                      </a:r>
                      <a:r>
                        <a:rPr lang="en-US" sz="1600" baseline="0" dirty="0"/>
                        <a:t>, Cassandra,…</a:t>
                      </a:r>
                      <a:endParaRPr lang="en-US" sz="1600" dirty="0"/>
                    </a:p>
                  </a:txBody>
                  <a:tcPr/>
                </a:tc>
                <a:extLst>
                  <a:ext uri="{0D108BD9-81ED-4DB2-BD59-A6C34878D82A}">
                    <a16:rowId xmlns:a16="http://schemas.microsoft.com/office/drawing/2014/main" val="10007"/>
                  </a:ext>
                </a:extLst>
              </a:tr>
            </a:tbl>
          </a:graphicData>
        </a:graphic>
      </p:graphicFrame>
      <p:sp>
        <p:nvSpPr>
          <p:cNvPr id="12" name="TextBox 11"/>
          <p:cNvSpPr txBox="1"/>
          <p:nvPr/>
        </p:nvSpPr>
        <p:spPr>
          <a:xfrm>
            <a:off x="1861658" y="6356350"/>
            <a:ext cx="4659802" cy="338554"/>
          </a:xfrm>
          <a:prstGeom prst="rect">
            <a:avLst/>
          </a:prstGeom>
          <a:noFill/>
        </p:spPr>
        <p:txBody>
          <a:bodyPr wrap="none" rtlCol="0">
            <a:spAutoFit/>
          </a:bodyPr>
          <a:lstStyle/>
          <a:p>
            <a:r>
              <a:rPr lang="en-US" sz="1600" dirty="0"/>
              <a:t>ACID = Atomicity, Consistency, Isolation and Durability</a:t>
            </a:r>
          </a:p>
        </p:txBody>
      </p:sp>
      <p:sp>
        <p:nvSpPr>
          <p:cNvPr id="13" name="TextBox 12"/>
          <p:cNvSpPr txBox="1"/>
          <p:nvPr/>
        </p:nvSpPr>
        <p:spPr>
          <a:xfrm>
            <a:off x="6450434" y="6356350"/>
            <a:ext cx="4320332" cy="338554"/>
          </a:xfrm>
          <a:prstGeom prst="rect">
            <a:avLst/>
          </a:prstGeom>
          <a:noFill/>
        </p:spPr>
        <p:txBody>
          <a:bodyPr wrap="square" rtlCol="0">
            <a:spAutoFit/>
          </a:bodyPr>
          <a:lstStyle/>
          <a:p>
            <a:r>
              <a:rPr lang="en-US" sz="1600" dirty="0"/>
              <a:t>CAP = Consistency, Availability, Partition Tolerance</a:t>
            </a:r>
          </a:p>
        </p:txBody>
      </p:sp>
    </p:spTree>
    <p:extLst>
      <p:ext uri="{BB962C8B-B14F-4D97-AF65-F5344CB8AC3E}">
        <p14:creationId xmlns:p14="http://schemas.microsoft.com/office/powerpoint/2010/main" val="46178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is not databases</a:t>
            </a:r>
          </a:p>
        </p:txBody>
      </p:sp>
      <p:sp>
        <p:nvSpPr>
          <p:cNvPr id="5" name="Slide Number Placeholder 4"/>
          <p:cNvSpPr>
            <a:spLocks noGrp="1"/>
          </p:cNvSpPr>
          <p:nvPr>
            <p:ph type="sldNum" sz="quarter" idx="12"/>
          </p:nvPr>
        </p:nvSpPr>
        <p:spPr/>
        <p:txBody>
          <a:bodyPr/>
          <a:lstStyle/>
          <a:p>
            <a:fld id="{DF92A6B5-0D7C-48A8-B49A-953CF10F77E3}" type="slidenum">
              <a:rPr lang="en-US" smtClean="0"/>
              <a:pPr/>
              <a:t>28</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graphicFrame>
        <p:nvGraphicFramePr>
          <p:cNvPr id="11" name="Table 10"/>
          <p:cNvGraphicFramePr>
            <a:graphicFrameLocks noGrp="1"/>
          </p:cNvGraphicFramePr>
          <p:nvPr>
            <p:extLst>
              <p:ext uri="{D42A27DB-BD31-4B8C-83A1-F6EECF244321}">
                <p14:modId xmlns:p14="http://schemas.microsoft.com/office/powerpoint/2010/main" val="1571647232"/>
              </p:ext>
            </p:extLst>
          </p:nvPr>
        </p:nvGraphicFramePr>
        <p:xfrm>
          <a:off x="3003259" y="1592177"/>
          <a:ext cx="6185482" cy="1360863"/>
        </p:xfrm>
        <a:graphic>
          <a:graphicData uri="http://schemas.openxmlformats.org/drawingml/2006/table">
            <a:tbl>
              <a:tblPr firstRow="1" bandRow="1">
                <a:tableStyleId>{5C22544A-7EE6-4342-B048-85BDC9FD1C3A}</a:tableStyleId>
              </a:tblPr>
              <a:tblGrid>
                <a:gridCol w="2962794">
                  <a:extLst>
                    <a:ext uri="{9D8B030D-6E8A-4147-A177-3AD203B41FA5}">
                      <a16:colId xmlns:a16="http://schemas.microsoft.com/office/drawing/2014/main" val="20000"/>
                    </a:ext>
                  </a:extLst>
                </a:gridCol>
                <a:gridCol w="3222688">
                  <a:extLst>
                    <a:ext uri="{9D8B030D-6E8A-4147-A177-3AD203B41FA5}">
                      <a16:colId xmlns:a16="http://schemas.microsoft.com/office/drawing/2014/main" val="20001"/>
                    </a:ext>
                  </a:extLst>
                </a:gridCol>
              </a:tblGrid>
              <a:tr h="658302">
                <a:tc>
                  <a:txBody>
                    <a:bodyPr/>
                    <a:lstStyle/>
                    <a:p>
                      <a:r>
                        <a:rPr lang="en-US" sz="2400" dirty="0"/>
                        <a:t>Databases</a:t>
                      </a:r>
                    </a:p>
                  </a:txBody>
                  <a:tcPr/>
                </a:tc>
                <a:tc>
                  <a:txBody>
                    <a:bodyPr/>
                    <a:lstStyle/>
                    <a:p>
                      <a:r>
                        <a:rPr lang="en-US" sz="2400" dirty="0"/>
                        <a:t>Data Science</a:t>
                      </a:r>
                    </a:p>
                  </a:txBody>
                  <a:tcPr/>
                </a:tc>
                <a:extLst>
                  <a:ext uri="{0D108BD9-81ED-4DB2-BD59-A6C34878D82A}">
                    <a16:rowId xmlns:a16="http://schemas.microsoft.com/office/drawing/2014/main" val="10000"/>
                  </a:ext>
                </a:extLst>
              </a:tr>
              <a:tr h="702561">
                <a:tc>
                  <a:txBody>
                    <a:bodyPr/>
                    <a:lstStyle/>
                    <a:p>
                      <a:r>
                        <a:rPr lang="en-US" sz="2400" dirty="0">
                          <a:solidFill>
                            <a:srgbClr val="C00000"/>
                          </a:solidFill>
                        </a:rPr>
                        <a:t>Querying the past</a:t>
                      </a:r>
                    </a:p>
                  </a:txBody>
                  <a:tcPr/>
                </a:tc>
                <a:tc>
                  <a:txBody>
                    <a:bodyPr/>
                    <a:lstStyle/>
                    <a:p>
                      <a:r>
                        <a:rPr lang="en-US" sz="2400" dirty="0">
                          <a:solidFill>
                            <a:srgbClr val="C00000"/>
                          </a:solidFill>
                        </a:rPr>
                        <a:t>Querying the future</a:t>
                      </a:r>
                    </a:p>
                  </a:txBody>
                  <a:tcPr/>
                </a:tc>
                <a:extLst>
                  <a:ext uri="{0D108BD9-81ED-4DB2-BD59-A6C34878D82A}">
                    <a16:rowId xmlns:a16="http://schemas.microsoft.com/office/drawing/2014/main" val="10001"/>
                  </a:ext>
                </a:extLst>
              </a:tr>
            </a:tbl>
          </a:graphicData>
        </a:graphic>
      </p:graphicFrame>
      <p:sp>
        <p:nvSpPr>
          <p:cNvPr id="14" name="TextBox 13"/>
          <p:cNvSpPr txBox="1"/>
          <p:nvPr/>
        </p:nvSpPr>
        <p:spPr>
          <a:xfrm>
            <a:off x="2119618" y="4493833"/>
            <a:ext cx="7952764" cy="1200329"/>
          </a:xfrm>
          <a:prstGeom prst="rect">
            <a:avLst/>
          </a:prstGeom>
          <a:noFill/>
        </p:spPr>
        <p:txBody>
          <a:bodyPr wrap="square" rtlCol="0">
            <a:spAutoFit/>
          </a:bodyPr>
          <a:lstStyle/>
          <a:p>
            <a:pPr algn="ctr"/>
            <a:r>
              <a:rPr lang="en-US" b="1" dirty="0"/>
              <a:t>Business intelligence</a:t>
            </a:r>
            <a:r>
              <a:rPr lang="en-US" dirty="0"/>
              <a:t> (</a:t>
            </a:r>
            <a:r>
              <a:rPr lang="en-US" b="1" dirty="0"/>
              <a:t>BI</a:t>
            </a:r>
            <a:r>
              <a:rPr lang="en-US" dirty="0"/>
              <a:t>) is the transformation of raw data into meaningful and useful information for business analysis purposes. BI can handle enormous amounts of unstructured data to help identify, develop and otherwise create new strategic business opportunities - Wikipedia</a:t>
            </a:r>
          </a:p>
        </p:txBody>
      </p:sp>
    </p:spTree>
    <p:extLst>
      <p:ext uri="{BB962C8B-B14F-4D97-AF65-F5344CB8AC3E}">
        <p14:creationId xmlns:p14="http://schemas.microsoft.com/office/powerpoint/2010/main" val="1601015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a:t>
            </a:r>
          </a:p>
        </p:txBody>
      </p:sp>
      <p:sp>
        <p:nvSpPr>
          <p:cNvPr id="5" name="Slide Number Placeholder 4"/>
          <p:cNvSpPr>
            <a:spLocks noGrp="1"/>
          </p:cNvSpPr>
          <p:nvPr>
            <p:ph type="sldNum" sz="quarter" idx="12"/>
          </p:nvPr>
        </p:nvSpPr>
        <p:spPr/>
        <p:txBody>
          <a:bodyPr/>
          <a:lstStyle/>
          <a:p>
            <a:fld id="{DF92A6B5-0D7C-48A8-B49A-953CF10F77E3}" type="slidenum">
              <a:rPr lang="en-US" smtClean="0"/>
              <a:pPr/>
              <a:t>29</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3" name="Picture 2"/>
          <p:cNvPicPr>
            <a:picLocks noChangeAspect="1"/>
          </p:cNvPicPr>
          <p:nvPr/>
        </p:nvPicPr>
        <p:blipFill>
          <a:blip r:embed="rId3"/>
          <a:stretch>
            <a:fillRect/>
          </a:stretch>
        </p:blipFill>
        <p:spPr>
          <a:xfrm>
            <a:off x="2202887" y="1339203"/>
            <a:ext cx="7786225" cy="4693981"/>
          </a:xfrm>
          <a:prstGeom prst="rect">
            <a:avLst/>
          </a:prstGeom>
        </p:spPr>
      </p:pic>
      <p:sp>
        <p:nvSpPr>
          <p:cNvPr id="4" name="Rectangle 3"/>
          <p:cNvSpPr/>
          <p:nvPr/>
        </p:nvSpPr>
        <p:spPr>
          <a:xfrm>
            <a:off x="188780" y="6033184"/>
            <a:ext cx="6096000" cy="646331"/>
          </a:xfrm>
          <a:prstGeom prst="rect">
            <a:avLst/>
          </a:prstGeom>
        </p:spPr>
        <p:txBody>
          <a:bodyPr>
            <a:spAutoFit/>
          </a:bodyPr>
          <a:lstStyle/>
          <a:p>
            <a:r>
              <a:rPr lang="en-US" dirty="0"/>
              <a:t>https://</a:t>
            </a:r>
            <a:r>
              <a:rPr lang="en-US" dirty="0" err="1"/>
              <a:t>cacm.acm.org</a:t>
            </a:r>
            <a:r>
              <a:rPr lang="en-US" dirty="0"/>
              <a:t>/blogs/blog-</a:t>
            </a:r>
            <a:r>
              <a:rPr lang="en-US" dirty="0" err="1"/>
              <a:t>cacm</a:t>
            </a:r>
            <a:r>
              <a:rPr lang="en-US" dirty="0"/>
              <a:t>/169199-data-science-workflow-overview-and-challenges/</a:t>
            </a:r>
            <a:r>
              <a:rPr lang="en-US" dirty="0" err="1"/>
              <a:t>fulltext</a:t>
            </a:r>
            <a:endParaRPr lang="en-US" dirty="0"/>
          </a:p>
        </p:txBody>
      </p:sp>
    </p:spTree>
    <p:extLst>
      <p:ext uri="{BB962C8B-B14F-4D97-AF65-F5344CB8AC3E}">
        <p14:creationId xmlns:p14="http://schemas.microsoft.com/office/powerpoint/2010/main" val="10506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A01959-B587-3B45-A9B3-C17F42F09305}" type="slidenum">
              <a:rPr lang="en-US" smtClean="0"/>
              <a:t>3</a:t>
            </a:fld>
            <a:endParaRPr lang="en-US"/>
          </a:p>
        </p:txBody>
      </p:sp>
      <p:sp>
        <p:nvSpPr>
          <p:cNvPr id="7" name="TextBox 6"/>
          <p:cNvSpPr txBox="1"/>
          <p:nvPr/>
        </p:nvSpPr>
        <p:spPr>
          <a:xfrm>
            <a:off x="429396" y="5648464"/>
            <a:ext cx="5461687" cy="707886"/>
          </a:xfrm>
          <a:prstGeom prst="rect">
            <a:avLst/>
          </a:prstGeom>
          <a:solidFill>
            <a:schemeClr val="accent6">
              <a:lumMod val="20000"/>
              <a:lumOff val="80000"/>
            </a:schemeClr>
          </a:solidFill>
          <a:effectLst>
            <a:outerShdw blurRad="50800" dist="12700" dir="2700000" algn="tl" rotWithShape="0">
              <a:prstClr val="black">
                <a:alpha val="40000"/>
              </a:prstClr>
            </a:outerShdw>
          </a:effectLst>
        </p:spPr>
        <p:txBody>
          <a:bodyPr wrap="square" rtlCol="0">
            <a:spAutoFit/>
          </a:bodyPr>
          <a:lstStyle/>
          <a:p>
            <a:pPr algn="ctr"/>
            <a:r>
              <a:rPr lang="en-US" sz="4000" dirty="0">
                <a:latin typeface="+mj-lt"/>
              </a:rPr>
              <a:t>Big science is data driven.</a:t>
            </a:r>
          </a:p>
        </p:txBody>
      </p:sp>
      <p:sp>
        <p:nvSpPr>
          <p:cNvPr id="9" name="Rectangle 8"/>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pic>
        <p:nvPicPr>
          <p:cNvPr id="2" name="Picture 1"/>
          <p:cNvPicPr>
            <a:picLocks noChangeAspect="1"/>
          </p:cNvPicPr>
          <p:nvPr/>
        </p:nvPicPr>
        <p:blipFill>
          <a:blip r:embed="rId2"/>
          <a:stretch>
            <a:fillRect/>
          </a:stretch>
        </p:blipFill>
        <p:spPr>
          <a:xfrm>
            <a:off x="703506" y="350227"/>
            <a:ext cx="5187577" cy="5210769"/>
          </a:xfrm>
          <a:prstGeom prst="rect">
            <a:avLst/>
          </a:prstGeom>
        </p:spPr>
      </p:pic>
      <p:pic>
        <p:nvPicPr>
          <p:cNvPr id="3" name="Picture 2"/>
          <p:cNvPicPr>
            <a:picLocks noChangeAspect="1"/>
          </p:cNvPicPr>
          <p:nvPr/>
        </p:nvPicPr>
        <p:blipFill>
          <a:blip r:embed="rId3"/>
          <a:stretch>
            <a:fillRect/>
          </a:stretch>
        </p:blipFill>
        <p:spPr>
          <a:xfrm>
            <a:off x="7915275" y="1399174"/>
            <a:ext cx="4276725" cy="1263202"/>
          </a:xfrm>
          <a:prstGeom prst="rect">
            <a:avLst/>
          </a:prstGeom>
        </p:spPr>
      </p:pic>
      <p:pic>
        <p:nvPicPr>
          <p:cNvPr id="10" name="Picture 9"/>
          <p:cNvPicPr>
            <a:picLocks noChangeAspect="1"/>
          </p:cNvPicPr>
          <p:nvPr/>
        </p:nvPicPr>
        <p:blipFill>
          <a:blip r:embed="rId4"/>
          <a:stretch>
            <a:fillRect/>
          </a:stretch>
        </p:blipFill>
        <p:spPr>
          <a:xfrm>
            <a:off x="5891083" y="1192574"/>
            <a:ext cx="2224835" cy="1676403"/>
          </a:xfrm>
          <a:prstGeom prst="rect">
            <a:avLst/>
          </a:prstGeom>
        </p:spPr>
      </p:pic>
      <p:pic>
        <p:nvPicPr>
          <p:cNvPr id="12" name="Picture 11"/>
          <p:cNvPicPr>
            <a:picLocks noChangeAspect="1"/>
          </p:cNvPicPr>
          <p:nvPr/>
        </p:nvPicPr>
        <p:blipFill>
          <a:blip r:embed="rId5"/>
          <a:stretch>
            <a:fillRect/>
          </a:stretch>
        </p:blipFill>
        <p:spPr>
          <a:xfrm>
            <a:off x="7256323" y="2868976"/>
            <a:ext cx="3579112" cy="3579112"/>
          </a:xfrm>
          <a:prstGeom prst="rect">
            <a:avLst/>
          </a:prstGeom>
        </p:spPr>
      </p:pic>
    </p:spTree>
    <p:extLst>
      <p:ext uri="{BB962C8B-B14F-4D97-AF65-F5344CB8AC3E}">
        <p14:creationId xmlns:p14="http://schemas.microsoft.com/office/powerpoint/2010/main" val="33582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a:t>
            </a:r>
          </a:p>
        </p:txBody>
      </p:sp>
      <p:sp>
        <p:nvSpPr>
          <p:cNvPr id="5" name="Slide Number Placeholder 4"/>
          <p:cNvSpPr>
            <a:spLocks noGrp="1"/>
          </p:cNvSpPr>
          <p:nvPr>
            <p:ph type="sldNum" sz="quarter" idx="12"/>
          </p:nvPr>
        </p:nvSpPr>
        <p:spPr/>
        <p:txBody>
          <a:bodyPr/>
          <a:lstStyle/>
          <a:p>
            <a:fld id="{DF92A6B5-0D7C-48A8-B49A-953CF10F77E3}" type="slidenum">
              <a:rPr lang="en-US" smtClean="0"/>
              <a:pPr/>
              <a:t>30</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6" name="Picture 5"/>
          <p:cNvPicPr>
            <a:picLocks noChangeAspect="1"/>
          </p:cNvPicPr>
          <p:nvPr/>
        </p:nvPicPr>
        <p:blipFill rotWithShape="1">
          <a:blip r:embed="rId3"/>
          <a:srcRect t="19565" r="689" b="3775"/>
          <a:stretch/>
        </p:blipFill>
        <p:spPr>
          <a:xfrm>
            <a:off x="1704259" y="1265924"/>
            <a:ext cx="8783481" cy="5090426"/>
          </a:xfrm>
          <a:prstGeom prst="rect">
            <a:avLst/>
          </a:prstGeom>
        </p:spPr>
      </p:pic>
    </p:spTree>
    <p:extLst>
      <p:ext uri="{BB962C8B-B14F-4D97-AF65-F5344CB8AC3E}">
        <p14:creationId xmlns:p14="http://schemas.microsoft.com/office/powerpoint/2010/main" val="96522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a:t>
            </a:r>
          </a:p>
        </p:txBody>
      </p:sp>
      <p:sp>
        <p:nvSpPr>
          <p:cNvPr id="5" name="Slide Number Placeholder 4"/>
          <p:cNvSpPr>
            <a:spLocks noGrp="1"/>
          </p:cNvSpPr>
          <p:nvPr>
            <p:ph type="sldNum" sz="quarter" idx="12"/>
          </p:nvPr>
        </p:nvSpPr>
        <p:spPr/>
        <p:txBody>
          <a:bodyPr/>
          <a:lstStyle/>
          <a:p>
            <a:fld id="{DF92A6B5-0D7C-48A8-B49A-953CF10F77E3}" type="slidenum">
              <a:rPr lang="en-US" smtClean="0"/>
              <a:pPr/>
              <a:t>31</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sp>
        <p:nvSpPr>
          <p:cNvPr id="10" name="TextBox 9"/>
          <p:cNvSpPr txBox="1"/>
          <p:nvPr/>
        </p:nvSpPr>
        <p:spPr>
          <a:xfrm>
            <a:off x="2552700" y="3723848"/>
            <a:ext cx="2362200" cy="830997"/>
          </a:xfrm>
          <a:prstGeom prst="rect">
            <a:avLst/>
          </a:prstGeom>
          <a:noFill/>
        </p:spPr>
        <p:txBody>
          <a:bodyPr wrap="square" rtlCol="0">
            <a:spAutoFit/>
          </a:bodyPr>
          <a:lstStyle/>
          <a:p>
            <a:pPr algn="ctr"/>
            <a:r>
              <a:rPr lang="en-US" sz="2400" dirty="0"/>
              <a:t>Digging Around</a:t>
            </a:r>
            <a:br>
              <a:rPr lang="en-US" sz="2400" dirty="0"/>
            </a:br>
            <a:r>
              <a:rPr lang="en-US" sz="2400" dirty="0"/>
              <a:t>in Data</a:t>
            </a:r>
          </a:p>
        </p:txBody>
      </p:sp>
      <p:sp>
        <p:nvSpPr>
          <p:cNvPr id="11" name="TextBox 10"/>
          <p:cNvSpPr txBox="1"/>
          <p:nvPr/>
        </p:nvSpPr>
        <p:spPr>
          <a:xfrm>
            <a:off x="5208351" y="3308350"/>
            <a:ext cx="2362200" cy="830997"/>
          </a:xfrm>
          <a:prstGeom prst="rect">
            <a:avLst/>
          </a:prstGeom>
          <a:noFill/>
        </p:spPr>
        <p:txBody>
          <a:bodyPr wrap="square" rtlCol="0">
            <a:spAutoFit/>
          </a:bodyPr>
          <a:lstStyle/>
          <a:p>
            <a:pPr algn="ctr"/>
            <a:r>
              <a:rPr lang="en-US" sz="2400" dirty="0"/>
              <a:t>Hypothesize Model</a:t>
            </a:r>
          </a:p>
        </p:txBody>
      </p:sp>
      <p:pic>
        <p:nvPicPr>
          <p:cNvPr id="12"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31" r="86580" b="66866"/>
          <a:stretch/>
        </p:blipFill>
        <p:spPr bwMode="auto">
          <a:xfrm>
            <a:off x="8610600" y="2250296"/>
            <a:ext cx="1143000" cy="10186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463" y="2192126"/>
            <a:ext cx="1197977" cy="1067155"/>
          </a:xfrm>
          <a:prstGeom prst="rect">
            <a:avLst/>
          </a:prstGeom>
        </p:spPr>
      </p:pic>
      <p:sp>
        <p:nvSpPr>
          <p:cNvPr id="14" name="TextBox 13"/>
          <p:cNvSpPr txBox="1"/>
          <p:nvPr/>
        </p:nvSpPr>
        <p:spPr>
          <a:xfrm>
            <a:off x="8001000" y="3308350"/>
            <a:ext cx="2362200" cy="830997"/>
          </a:xfrm>
          <a:prstGeom prst="rect">
            <a:avLst/>
          </a:prstGeom>
          <a:noFill/>
        </p:spPr>
        <p:txBody>
          <a:bodyPr wrap="square" rtlCol="0">
            <a:spAutoFit/>
          </a:bodyPr>
          <a:lstStyle/>
          <a:p>
            <a:pPr algn="ctr"/>
            <a:r>
              <a:rPr lang="en-US" sz="2400" dirty="0"/>
              <a:t>Large Scale Exploitation</a:t>
            </a:r>
          </a:p>
        </p:txBody>
      </p:sp>
      <p:sp>
        <p:nvSpPr>
          <p:cNvPr id="15" name="Right Arrow 14"/>
          <p:cNvSpPr/>
          <p:nvPr/>
        </p:nvSpPr>
        <p:spPr>
          <a:xfrm>
            <a:off x="4733898" y="2674232"/>
            <a:ext cx="762000" cy="499649"/>
          </a:xfrm>
          <a:prstGeom prst="rightArrow">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467600" y="2705103"/>
            <a:ext cx="762000" cy="499649"/>
          </a:xfrm>
          <a:prstGeom prst="rightArrow">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b="15484"/>
          <a:stretch/>
        </p:blipFill>
        <p:spPr>
          <a:xfrm>
            <a:off x="2895600" y="1631949"/>
            <a:ext cx="1676400" cy="2091899"/>
          </a:xfrm>
          <a:prstGeom prst="rect">
            <a:avLst/>
          </a:prstGeom>
        </p:spPr>
      </p:pic>
      <p:sp>
        <p:nvSpPr>
          <p:cNvPr id="18" name="Right Arrow 17"/>
          <p:cNvSpPr/>
          <p:nvPr/>
        </p:nvSpPr>
        <p:spPr>
          <a:xfrm>
            <a:off x="5644677" y="4369134"/>
            <a:ext cx="762000" cy="499649"/>
          </a:xfrm>
          <a:prstGeom prst="rightArrow">
            <a:avLst/>
          </a:prstGeom>
          <a:ln w="3175">
            <a:solidFill>
              <a:schemeClr val="tx1"/>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1701" y="4994274"/>
            <a:ext cx="1449839" cy="1362076"/>
          </a:xfrm>
          <a:prstGeom prst="rect">
            <a:avLst/>
          </a:prstGeom>
        </p:spPr>
      </p:pic>
      <p:sp>
        <p:nvSpPr>
          <p:cNvPr id="20" name="Right Arrow 19"/>
          <p:cNvSpPr/>
          <p:nvPr/>
        </p:nvSpPr>
        <p:spPr>
          <a:xfrm>
            <a:off x="4352898" y="4379551"/>
            <a:ext cx="762000" cy="499649"/>
          </a:xfrm>
          <a:prstGeom prst="rightArrow">
            <a:avLst/>
          </a:prstGeom>
          <a:ln w="3175">
            <a:solidFill>
              <a:schemeClr val="tx1"/>
            </a:solid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25677" y="5146675"/>
            <a:ext cx="1697060" cy="830997"/>
          </a:xfrm>
          <a:prstGeom prst="rect">
            <a:avLst/>
          </a:prstGeom>
          <a:noFill/>
        </p:spPr>
        <p:txBody>
          <a:bodyPr wrap="square" rtlCol="0">
            <a:spAutoFit/>
          </a:bodyPr>
          <a:lstStyle/>
          <a:p>
            <a:pPr algn="ctr"/>
            <a:r>
              <a:rPr lang="en-US" sz="2400" dirty="0"/>
              <a:t>Evaluate</a:t>
            </a:r>
            <a:br>
              <a:rPr lang="en-US" sz="2400" dirty="0"/>
            </a:br>
            <a:r>
              <a:rPr lang="en-US" sz="2400" dirty="0"/>
              <a:t>Interpret</a:t>
            </a:r>
          </a:p>
        </p:txBody>
      </p:sp>
      <p:sp>
        <p:nvSpPr>
          <p:cNvPr id="22" name="TextBox 21"/>
          <p:cNvSpPr txBox="1"/>
          <p:nvPr/>
        </p:nvSpPr>
        <p:spPr>
          <a:xfrm>
            <a:off x="3933798" y="1846901"/>
            <a:ext cx="2362200" cy="830997"/>
          </a:xfrm>
          <a:prstGeom prst="rect">
            <a:avLst/>
          </a:prstGeom>
          <a:noFill/>
        </p:spPr>
        <p:txBody>
          <a:bodyPr wrap="square" rtlCol="0">
            <a:spAutoFit/>
          </a:bodyPr>
          <a:lstStyle/>
          <a:p>
            <a:pPr algn="ctr"/>
            <a:r>
              <a:rPr lang="en-US" sz="2400" dirty="0"/>
              <a:t>Clean,</a:t>
            </a:r>
          </a:p>
          <a:p>
            <a:pPr algn="ctr"/>
            <a:r>
              <a:rPr lang="en-US" sz="2400" dirty="0"/>
              <a:t>prep</a:t>
            </a:r>
          </a:p>
        </p:txBody>
      </p:sp>
    </p:spTree>
    <p:extLst>
      <p:ext uri="{BB962C8B-B14F-4D97-AF65-F5344CB8AC3E}">
        <p14:creationId xmlns:p14="http://schemas.microsoft.com/office/powerpoint/2010/main" val="202673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hard </a:t>
            </a:r>
            <a:r>
              <a:rPr lang="en-US"/>
              <a:t>about Data Science</a:t>
            </a:r>
            <a:endParaRPr lang="en-US" dirty="0"/>
          </a:p>
        </p:txBody>
      </p:sp>
      <p:sp>
        <p:nvSpPr>
          <p:cNvPr id="5" name="Slide Number Placeholder 4"/>
          <p:cNvSpPr>
            <a:spLocks noGrp="1"/>
          </p:cNvSpPr>
          <p:nvPr>
            <p:ph type="sldNum" sz="quarter" idx="12"/>
          </p:nvPr>
        </p:nvSpPr>
        <p:spPr/>
        <p:txBody>
          <a:bodyPr/>
          <a:lstStyle/>
          <a:p>
            <a:fld id="{DF92A6B5-0D7C-48A8-B49A-953CF10F77E3}" type="slidenum">
              <a:rPr lang="en-US" smtClean="0"/>
              <a:pPr/>
              <a:t>32</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sp>
        <p:nvSpPr>
          <p:cNvPr id="23" name="Content Placeholder 2"/>
          <p:cNvSpPr>
            <a:spLocks noGrp="1"/>
          </p:cNvSpPr>
          <p:nvPr>
            <p:ph idx="1"/>
          </p:nvPr>
        </p:nvSpPr>
        <p:spPr>
          <a:xfrm>
            <a:off x="1981200" y="1530292"/>
            <a:ext cx="8229600" cy="5327708"/>
          </a:xfrm>
        </p:spPr>
        <p:txBody>
          <a:bodyPr>
            <a:normAutofit/>
          </a:bodyPr>
          <a:lstStyle/>
          <a:p>
            <a:r>
              <a:rPr lang="en-US" sz="2800" dirty="0"/>
              <a:t>Overcoming assumptions</a:t>
            </a:r>
          </a:p>
          <a:p>
            <a:r>
              <a:rPr lang="en-US" sz="2800" dirty="0"/>
              <a:t>Making ad-hoc explanations of data patterns</a:t>
            </a:r>
          </a:p>
          <a:p>
            <a:r>
              <a:rPr lang="en-US" sz="2800" dirty="0"/>
              <a:t>Overgeneralizing</a:t>
            </a:r>
          </a:p>
          <a:p>
            <a:r>
              <a:rPr lang="en-US" sz="2800" dirty="0"/>
              <a:t>Communication</a:t>
            </a:r>
          </a:p>
          <a:p>
            <a:r>
              <a:rPr lang="en-US" sz="2800" dirty="0"/>
              <a:t>Not checking enough (validate models, data pipeline integrity, etc.)</a:t>
            </a:r>
          </a:p>
          <a:p>
            <a:r>
              <a:rPr lang="en-US" sz="2800" dirty="0"/>
              <a:t>Using statistical tests correctly</a:t>
            </a:r>
          </a:p>
          <a:p>
            <a:r>
              <a:rPr lang="en-US" sz="2800" dirty="0"/>
              <a:t>Prototype </a:t>
            </a:r>
            <a:r>
              <a:rPr lang="en-US" sz="2800" dirty="0">
                <a:sym typeface="Wingdings" panose="05000000000000000000" pitchFamily="2" charset="2"/>
              </a:rPr>
              <a:t> Production transitions</a:t>
            </a:r>
          </a:p>
          <a:p>
            <a:r>
              <a:rPr lang="en-US" sz="2800" dirty="0">
                <a:sym typeface="Wingdings" panose="05000000000000000000" pitchFamily="2" charset="2"/>
              </a:rPr>
              <a:t>Data pipeline complexity</a:t>
            </a:r>
            <a:r>
              <a:rPr lang="en-US" sz="2800" dirty="0"/>
              <a:t> (who do you ask?)</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22292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hard </a:t>
            </a:r>
            <a:r>
              <a:rPr lang="en-US"/>
              <a:t>about Data Science</a:t>
            </a:r>
            <a:endParaRPr lang="en-US" dirty="0"/>
          </a:p>
        </p:txBody>
      </p:sp>
      <p:sp>
        <p:nvSpPr>
          <p:cNvPr id="5" name="Slide Number Placeholder 4"/>
          <p:cNvSpPr>
            <a:spLocks noGrp="1"/>
          </p:cNvSpPr>
          <p:nvPr>
            <p:ph type="sldNum" sz="quarter" idx="12"/>
          </p:nvPr>
        </p:nvSpPr>
        <p:spPr/>
        <p:txBody>
          <a:bodyPr/>
          <a:lstStyle/>
          <a:p>
            <a:fld id="{DF92A6B5-0D7C-48A8-B49A-953CF10F77E3}" type="slidenum">
              <a:rPr lang="en-US" smtClean="0"/>
              <a:pPr/>
              <a:t>33</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11" name="Picture 10"/>
          <p:cNvPicPr>
            <a:picLocks noChangeAspect="1"/>
          </p:cNvPicPr>
          <p:nvPr/>
        </p:nvPicPr>
        <p:blipFill>
          <a:blip r:embed="rId3"/>
          <a:stretch>
            <a:fillRect/>
          </a:stretch>
        </p:blipFill>
        <p:spPr>
          <a:xfrm>
            <a:off x="2720375" y="1396669"/>
            <a:ext cx="6751250" cy="5253700"/>
          </a:xfrm>
          <a:prstGeom prst="rect">
            <a:avLst/>
          </a:prstGeom>
        </p:spPr>
      </p:pic>
    </p:spTree>
    <p:extLst>
      <p:ext uri="{BB962C8B-B14F-4D97-AF65-F5344CB8AC3E}">
        <p14:creationId xmlns:p14="http://schemas.microsoft.com/office/powerpoint/2010/main" val="1395443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hard </a:t>
            </a:r>
            <a:r>
              <a:rPr lang="en-US"/>
              <a:t>about Data Science</a:t>
            </a:r>
            <a:endParaRPr lang="en-US" dirty="0"/>
          </a:p>
        </p:txBody>
      </p:sp>
      <p:sp>
        <p:nvSpPr>
          <p:cNvPr id="5" name="Slide Number Placeholder 4"/>
          <p:cNvSpPr>
            <a:spLocks noGrp="1"/>
          </p:cNvSpPr>
          <p:nvPr>
            <p:ph type="sldNum" sz="quarter" idx="12"/>
          </p:nvPr>
        </p:nvSpPr>
        <p:spPr/>
        <p:txBody>
          <a:bodyPr/>
          <a:lstStyle/>
          <a:p>
            <a:fld id="{DF92A6B5-0D7C-48A8-B49A-953CF10F77E3}" type="slidenum">
              <a:rPr lang="en-US" smtClean="0"/>
              <a:pPr/>
              <a:t>34</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4" name="Picture 3"/>
          <p:cNvPicPr>
            <a:picLocks noChangeAspect="1"/>
          </p:cNvPicPr>
          <p:nvPr/>
        </p:nvPicPr>
        <p:blipFill rotWithShape="1">
          <a:blip r:embed="rId3"/>
          <a:srcRect t="-454" b="18415"/>
          <a:stretch/>
        </p:blipFill>
        <p:spPr>
          <a:xfrm>
            <a:off x="2684626" y="1441430"/>
            <a:ext cx="6822747" cy="5164178"/>
          </a:xfrm>
          <a:prstGeom prst="rect">
            <a:avLst/>
          </a:prstGeom>
        </p:spPr>
      </p:pic>
    </p:spTree>
    <p:extLst>
      <p:ext uri="{BB962C8B-B14F-4D97-AF65-F5344CB8AC3E}">
        <p14:creationId xmlns:p14="http://schemas.microsoft.com/office/powerpoint/2010/main" val="800281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Data Scientists really doing?</a:t>
            </a:r>
          </a:p>
        </p:txBody>
      </p:sp>
      <p:sp>
        <p:nvSpPr>
          <p:cNvPr id="5" name="Slide Number Placeholder 4"/>
          <p:cNvSpPr>
            <a:spLocks noGrp="1"/>
          </p:cNvSpPr>
          <p:nvPr>
            <p:ph type="sldNum" sz="quarter" idx="12"/>
          </p:nvPr>
        </p:nvSpPr>
        <p:spPr/>
        <p:txBody>
          <a:bodyPr/>
          <a:lstStyle/>
          <a:p>
            <a:fld id="{DF92A6B5-0D7C-48A8-B49A-953CF10F77E3}" type="slidenum">
              <a:rPr lang="en-US" smtClean="0"/>
              <a:pPr/>
              <a:t>35</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pic>
        <p:nvPicPr>
          <p:cNvPr id="3" name="Picture 2"/>
          <p:cNvPicPr>
            <a:picLocks noChangeAspect="1"/>
          </p:cNvPicPr>
          <p:nvPr/>
        </p:nvPicPr>
        <p:blipFill>
          <a:blip r:embed="rId3"/>
          <a:stretch>
            <a:fillRect/>
          </a:stretch>
        </p:blipFill>
        <p:spPr>
          <a:xfrm>
            <a:off x="188780" y="1306778"/>
            <a:ext cx="11232379" cy="4768366"/>
          </a:xfrm>
          <a:prstGeom prst="rect">
            <a:avLst/>
          </a:prstGeom>
        </p:spPr>
      </p:pic>
      <p:sp>
        <p:nvSpPr>
          <p:cNvPr id="6" name="Rectangle 5"/>
          <p:cNvSpPr/>
          <p:nvPr/>
        </p:nvSpPr>
        <p:spPr>
          <a:xfrm>
            <a:off x="3129023" y="6075144"/>
            <a:ext cx="6096000" cy="646331"/>
          </a:xfrm>
          <a:prstGeom prst="rect">
            <a:avLst/>
          </a:prstGeom>
        </p:spPr>
        <p:txBody>
          <a:bodyPr>
            <a:spAutoFit/>
          </a:bodyPr>
          <a:lstStyle/>
          <a:p>
            <a:r>
              <a:rPr lang="en-US" dirty="0"/>
              <a:t>https://</a:t>
            </a:r>
            <a:r>
              <a:rPr lang="en-US" dirty="0" err="1"/>
              <a:t>visit.figure-eight.com</a:t>
            </a:r>
            <a:r>
              <a:rPr lang="en-US" dirty="0"/>
              <a:t>/</a:t>
            </a:r>
            <a:r>
              <a:rPr lang="en-US" dirty="0" err="1"/>
              <a:t>rs</a:t>
            </a:r>
            <a:r>
              <a:rPr lang="en-US" dirty="0"/>
              <a:t>/416-ZBE-142/images/CrowdFlower_DataScienceReport_2016.pdf</a:t>
            </a:r>
          </a:p>
        </p:txBody>
      </p:sp>
    </p:spTree>
    <p:extLst>
      <p:ext uri="{BB962C8B-B14F-4D97-AF65-F5344CB8AC3E}">
        <p14:creationId xmlns:p14="http://schemas.microsoft.com/office/powerpoint/2010/main" val="13868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Lectures: 1</a:t>
            </a:r>
            <a:r>
              <a:rPr lang="en-US" baseline="30000" dirty="0"/>
              <a:t>st</a:t>
            </a:r>
            <a:r>
              <a:rPr lang="en-US" dirty="0"/>
              <a:t> part </a:t>
            </a:r>
            <a:r>
              <a:rPr lang="mr-IN" dirty="0"/>
              <a:t>–</a:t>
            </a:r>
            <a:r>
              <a:rPr lang="en-US" dirty="0"/>
              <a:t> Data Storage</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b="1" dirty="0"/>
              <a:t>Overview: </a:t>
            </a:r>
            <a:r>
              <a:rPr lang="en-US" dirty="0"/>
              <a:t>What is data science</a:t>
            </a:r>
          </a:p>
          <a:p>
            <a:pPr lvl="1"/>
            <a:r>
              <a:rPr lang="en-US" u="sng" dirty="0"/>
              <a:t>Lectures 1-3</a:t>
            </a:r>
          </a:p>
          <a:p>
            <a:pPr marL="514350" indent="-514350">
              <a:buFont typeface="+mj-lt"/>
              <a:buAutoNum type="arabicPeriod"/>
            </a:pPr>
            <a:r>
              <a:rPr lang="en-US" b="1" dirty="0"/>
              <a:t>Foundations: </a:t>
            </a:r>
            <a:r>
              <a:rPr lang="en-US" dirty="0"/>
              <a:t>Relational data models &amp; SQL</a:t>
            </a:r>
            <a:endParaRPr lang="en-US" i="1" dirty="0"/>
          </a:p>
          <a:p>
            <a:pPr lvl="1"/>
            <a:r>
              <a:rPr lang="en-US" u="sng" dirty="0"/>
              <a:t>Lectures 4-7</a:t>
            </a:r>
          </a:p>
          <a:p>
            <a:pPr lvl="1"/>
            <a:r>
              <a:rPr lang="en-US" dirty="0"/>
              <a:t>How to manipulate data with SQL, a declarative language</a:t>
            </a:r>
          </a:p>
          <a:p>
            <a:pPr lvl="2"/>
            <a:r>
              <a:rPr lang="en-US" i="1" dirty="0"/>
              <a:t>reduced expressive power but the system can do more for you</a:t>
            </a:r>
          </a:p>
          <a:p>
            <a:pPr lvl="1"/>
            <a:r>
              <a:rPr lang="en-US" dirty="0"/>
              <a:t>Query optimization</a:t>
            </a:r>
          </a:p>
          <a:p>
            <a:pPr marL="514350" indent="-514350">
              <a:buFont typeface="+mj-lt"/>
              <a:buAutoNum type="arabicPeriod"/>
            </a:pPr>
            <a:r>
              <a:rPr lang="en-US" b="1" dirty="0"/>
              <a:t>MapReduce and NoSQL systems</a:t>
            </a:r>
            <a:r>
              <a:rPr lang="en-US" dirty="0"/>
              <a:t>: MapReduce, </a:t>
            </a:r>
            <a:r>
              <a:rPr lang="en-US" dirty="0" err="1"/>
              <a:t>KeyValue</a:t>
            </a:r>
            <a:r>
              <a:rPr lang="en-US" dirty="0"/>
              <a:t> Stores, Graph DBs</a:t>
            </a:r>
            <a:endParaRPr lang="en-US" i="1" dirty="0"/>
          </a:p>
          <a:p>
            <a:pPr lvl="1"/>
            <a:r>
              <a:rPr lang="en-US" u="sng" dirty="0"/>
              <a:t>Lectures 8-14</a:t>
            </a:r>
          </a:p>
          <a:p>
            <a:pPr lvl="1"/>
            <a:r>
              <a:rPr lang="en-US" dirty="0"/>
              <a:t>Dealing with massive amounts of data and non-relational data</a:t>
            </a:r>
          </a:p>
          <a:p>
            <a:pPr marL="514350" indent="-514350">
              <a:buAutoNum type="arabicPeriod"/>
            </a:pPr>
            <a:endParaRPr lang="en-US" dirty="0"/>
          </a:p>
        </p:txBody>
      </p:sp>
      <p:sp>
        <p:nvSpPr>
          <p:cNvPr id="4" name="Slide Number Placeholder 3"/>
          <p:cNvSpPr>
            <a:spLocks noGrp="1"/>
          </p:cNvSpPr>
          <p:nvPr>
            <p:ph type="sldNum" sz="quarter" idx="12"/>
          </p:nvPr>
        </p:nvSpPr>
        <p:spPr/>
        <p:txBody>
          <a:bodyPr/>
          <a:lstStyle/>
          <a:p>
            <a:fld id="{DF92A6B5-0D7C-48A8-B49A-953CF10F77E3}" type="slidenum">
              <a:rPr lang="en-US" smtClean="0"/>
              <a:pPr/>
              <a:t>36</a:t>
            </a:fld>
            <a:endParaRPr lang="en-US"/>
          </a:p>
        </p:txBody>
      </p:sp>
      <p:grpSp>
        <p:nvGrpSpPr>
          <p:cNvPr id="6" name="Group 5"/>
          <p:cNvGrpSpPr/>
          <p:nvPr/>
        </p:nvGrpSpPr>
        <p:grpSpPr>
          <a:xfrm>
            <a:off x="0" y="-25177"/>
            <a:ext cx="12192000" cy="307777"/>
            <a:chOff x="0" y="-22510"/>
            <a:chExt cx="12192000" cy="307777"/>
          </a:xfrm>
        </p:grpSpPr>
        <p:sp>
          <p:nvSpPr>
            <p:cNvPr id="7" name="Rectangle 6"/>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8" name="TextBox 7"/>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spTree>
    <p:extLst>
      <p:ext uri="{BB962C8B-B14F-4D97-AF65-F5344CB8AC3E}">
        <p14:creationId xmlns:p14="http://schemas.microsoft.com/office/powerpoint/2010/main" val="1769447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2378"/>
            <a:ext cx="10956906" cy="1325563"/>
          </a:xfrm>
        </p:spPr>
        <p:txBody>
          <a:bodyPr>
            <a:normAutofit/>
          </a:bodyPr>
          <a:lstStyle/>
          <a:p>
            <a:r>
              <a:rPr lang="en-US" dirty="0"/>
              <a:t>Lectures: 2</a:t>
            </a:r>
            <a:r>
              <a:rPr lang="en-US" baseline="30000" dirty="0"/>
              <a:t>nd</a:t>
            </a:r>
            <a:r>
              <a:rPr lang="en-US" dirty="0"/>
              <a:t> part </a:t>
            </a:r>
            <a:r>
              <a:rPr lang="mr-IN" dirty="0"/>
              <a:t>–</a:t>
            </a:r>
            <a:r>
              <a:rPr lang="en-US" dirty="0"/>
              <a:t> Predictive analytics</a:t>
            </a:r>
          </a:p>
        </p:txBody>
      </p:sp>
      <p:sp>
        <p:nvSpPr>
          <p:cNvPr id="3" name="Content Placeholder 2"/>
          <p:cNvSpPr>
            <a:spLocks noGrp="1"/>
          </p:cNvSpPr>
          <p:nvPr>
            <p:ph idx="1"/>
          </p:nvPr>
        </p:nvSpPr>
        <p:spPr>
          <a:xfrm>
            <a:off x="838200" y="1825624"/>
            <a:ext cx="10515600" cy="4603167"/>
          </a:xfrm>
        </p:spPr>
        <p:txBody>
          <a:bodyPr>
            <a:normAutofit fontScale="92500" lnSpcReduction="10000"/>
          </a:bodyPr>
          <a:lstStyle/>
          <a:p>
            <a:pPr marL="0" indent="0">
              <a:buNone/>
            </a:pPr>
            <a:r>
              <a:rPr lang="en-US" b="1" dirty="0"/>
              <a:t>4. Statistical Reasoning: </a:t>
            </a:r>
            <a:r>
              <a:rPr lang="en-US" dirty="0"/>
              <a:t>Inference, Sampling Bayesian Methods</a:t>
            </a:r>
            <a:endParaRPr lang="en-US" b="1" dirty="0"/>
          </a:p>
          <a:p>
            <a:pPr lvl="1"/>
            <a:r>
              <a:rPr lang="en-US" u="sng" dirty="0"/>
              <a:t>Lectures 15-17</a:t>
            </a:r>
          </a:p>
          <a:p>
            <a:pPr lvl="1"/>
            <a:r>
              <a:rPr lang="en-US" dirty="0"/>
              <a:t>How to reason about patterns in data</a:t>
            </a:r>
          </a:p>
          <a:p>
            <a:pPr lvl="1"/>
            <a:endParaRPr lang="en-US" dirty="0"/>
          </a:p>
          <a:p>
            <a:pPr marL="0" indent="0">
              <a:buNone/>
            </a:pPr>
            <a:r>
              <a:rPr lang="en-US" b="1" dirty="0"/>
              <a:t>5. Machine Learning: </a:t>
            </a:r>
            <a:r>
              <a:rPr lang="en-US" dirty="0"/>
              <a:t>Decision Trees, Evaluation of ML models, Ensembles</a:t>
            </a:r>
            <a:endParaRPr lang="en-US" b="1" dirty="0"/>
          </a:p>
          <a:p>
            <a:pPr lvl="1"/>
            <a:r>
              <a:rPr lang="en-US" u="sng" dirty="0"/>
              <a:t>Lectures 18-22</a:t>
            </a:r>
          </a:p>
          <a:p>
            <a:pPr lvl="1"/>
            <a:r>
              <a:rPr lang="en-US" dirty="0"/>
              <a:t>Overview of different ML paradigms</a:t>
            </a:r>
          </a:p>
          <a:p>
            <a:pPr lvl="1"/>
            <a:endParaRPr lang="en-US" dirty="0"/>
          </a:p>
          <a:p>
            <a:pPr marL="0" indent="0">
              <a:buNone/>
            </a:pPr>
            <a:r>
              <a:rPr lang="en-US" b="1" dirty="0"/>
              <a:t>6. Optimization: </a:t>
            </a:r>
            <a:r>
              <a:rPr lang="en-US" dirty="0"/>
              <a:t>How to train ML models (efficiently)?</a:t>
            </a:r>
            <a:endParaRPr lang="en-US" b="1" dirty="0"/>
          </a:p>
          <a:p>
            <a:pPr lvl="1"/>
            <a:r>
              <a:rPr lang="en-US" u="sng" dirty="0"/>
              <a:t>Lecture 23</a:t>
            </a:r>
          </a:p>
          <a:p>
            <a:pPr lvl="1"/>
            <a:r>
              <a:rPr lang="en-US" dirty="0"/>
              <a:t>Loss Functions, Optimization via Gradient Descent</a:t>
            </a:r>
          </a:p>
          <a:p>
            <a:pPr lvl="1"/>
            <a:r>
              <a:rPr lang="en-US" dirty="0"/>
              <a:t>Stochastic Gradient Descent (SGD), Parallel SGD</a:t>
            </a:r>
          </a:p>
        </p:txBody>
      </p:sp>
      <p:sp>
        <p:nvSpPr>
          <p:cNvPr id="4" name="Slide Number Placeholder 3"/>
          <p:cNvSpPr>
            <a:spLocks noGrp="1"/>
          </p:cNvSpPr>
          <p:nvPr>
            <p:ph type="sldNum" sz="quarter" idx="12"/>
          </p:nvPr>
        </p:nvSpPr>
        <p:spPr/>
        <p:txBody>
          <a:bodyPr/>
          <a:lstStyle/>
          <a:p>
            <a:fld id="{DF92A6B5-0D7C-48A8-B49A-953CF10F77E3}" type="slidenum">
              <a:rPr lang="en-US" smtClean="0"/>
              <a:pPr/>
              <a:t>37</a:t>
            </a:fld>
            <a:endParaRPr lang="en-US"/>
          </a:p>
        </p:txBody>
      </p:sp>
      <p:grpSp>
        <p:nvGrpSpPr>
          <p:cNvPr id="8" name="Group 7"/>
          <p:cNvGrpSpPr/>
          <p:nvPr/>
        </p:nvGrpSpPr>
        <p:grpSpPr>
          <a:xfrm>
            <a:off x="0" y="-25177"/>
            <a:ext cx="12192000" cy="307777"/>
            <a:chOff x="0" y="-22510"/>
            <a:chExt cx="12192000" cy="307777"/>
          </a:xfrm>
        </p:grpSpPr>
        <p:sp>
          <p:nvSpPr>
            <p:cNvPr id="9" name="Rectangle 8"/>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3" name="TextBox 12"/>
            <p:cNvSpPr txBox="1"/>
            <p:nvPr/>
          </p:nvSpPr>
          <p:spPr>
            <a:xfrm>
              <a:off x="188780" y="-22510"/>
              <a:ext cx="838691" cy="307777"/>
            </a:xfrm>
            <a:prstGeom prst="rect">
              <a:avLst/>
            </a:prstGeom>
            <a:noFill/>
          </p:spPr>
          <p:txBody>
            <a:bodyPr wrap="none" rtlCol="0">
              <a:spAutoFit/>
            </a:bodyPr>
            <a:lstStyle/>
            <a:p>
              <a:r>
                <a:rPr lang="en-US" sz="1400" b="1" i="1">
                  <a:solidFill>
                    <a:schemeClr val="tx1">
                      <a:lumMod val="65000"/>
                      <a:lumOff val="35000"/>
                    </a:schemeClr>
                  </a:solidFill>
                  <a:latin typeface="+mj-lt"/>
                </a:rPr>
                <a:t>Section 2</a:t>
              </a:r>
              <a:endParaRPr lang="en-US" sz="1400" b="1" i="1" dirty="0">
                <a:solidFill>
                  <a:schemeClr val="tx1">
                    <a:lumMod val="65000"/>
                    <a:lumOff val="35000"/>
                  </a:schemeClr>
                </a:solidFill>
                <a:latin typeface="+mj-lt"/>
              </a:endParaRPr>
            </a:p>
          </p:txBody>
        </p:sp>
      </p:grpSp>
    </p:spTree>
    <p:extLst>
      <p:ext uri="{BB962C8B-B14F-4D97-AF65-F5344CB8AC3E}">
        <p14:creationId xmlns:p14="http://schemas.microsoft.com/office/powerpoint/2010/main" val="1896462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56906" cy="1325563"/>
          </a:xfrm>
        </p:spPr>
        <p:txBody>
          <a:bodyPr>
            <a:normAutofit/>
          </a:bodyPr>
          <a:lstStyle/>
          <a:p>
            <a:r>
              <a:rPr lang="en-US" dirty="0"/>
              <a:t>Lectures: 3</a:t>
            </a:r>
            <a:r>
              <a:rPr lang="en-US" baseline="30000" dirty="0"/>
              <a:t>rd</a:t>
            </a:r>
            <a:r>
              <a:rPr lang="en-US" dirty="0"/>
              <a:t> part </a:t>
            </a:r>
            <a:r>
              <a:rPr lang="mr-IN" dirty="0"/>
              <a:t>–</a:t>
            </a:r>
            <a:r>
              <a:rPr lang="en-US" dirty="0"/>
              <a:t> Data Integration</a:t>
            </a:r>
          </a:p>
        </p:txBody>
      </p:sp>
      <p:sp>
        <p:nvSpPr>
          <p:cNvPr id="3" name="Content Placeholder 2"/>
          <p:cNvSpPr>
            <a:spLocks noGrp="1"/>
          </p:cNvSpPr>
          <p:nvPr>
            <p:ph idx="1"/>
          </p:nvPr>
        </p:nvSpPr>
        <p:spPr>
          <a:xfrm>
            <a:off x="838200" y="1825624"/>
            <a:ext cx="10515600" cy="4603167"/>
          </a:xfrm>
        </p:spPr>
        <p:txBody>
          <a:bodyPr>
            <a:normAutofit fontScale="92500" lnSpcReduction="20000"/>
          </a:bodyPr>
          <a:lstStyle/>
          <a:p>
            <a:pPr marL="0" indent="0">
              <a:buNone/>
            </a:pPr>
            <a:r>
              <a:rPr lang="en-US" b="1" dirty="0"/>
              <a:t>7. Information Extraction: </a:t>
            </a:r>
            <a:r>
              <a:rPr lang="en-US" dirty="0"/>
              <a:t>Named entity recognition and relation extraction</a:t>
            </a:r>
            <a:endParaRPr lang="en-US" b="1" dirty="0"/>
          </a:p>
          <a:p>
            <a:pPr lvl="1"/>
            <a:r>
              <a:rPr lang="en-US" u="sng" dirty="0"/>
              <a:t>Lecture 24</a:t>
            </a:r>
          </a:p>
          <a:p>
            <a:pPr lvl="1"/>
            <a:r>
              <a:rPr lang="en-US" dirty="0"/>
              <a:t>How to identify entities of interest in unstructured data?</a:t>
            </a:r>
          </a:p>
          <a:p>
            <a:pPr lvl="1"/>
            <a:r>
              <a:rPr lang="en-US" dirty="0"/>
              <a:t>How to find relationships between them?</a:t>
            </a:r>
          </a:p>
          <a:p>
            <a:pPr lvl="1"/>
            <a:endParaRPr lang="en-US" dirty="0"/>
          </a:p>
          <a:p>
            <a:pPr marL="0" indent="0">
              <a:buNone/>
            </a:pPr>
            <a:r>
              <a:rPr lang="en-US" b="1" dirty="0"/>
              <a:t>8. Data Integration: </a:t>
            </a:r>
            <a:r>
              <a:rPr lang="en-US" dirty="0"/>
              <a:t>Combine information from different data sources</a:t>
            </a:r>
            <a:endParaRPr lang="en-US" b="1" dirty="0"/>
          </a:p>
          <a:p>
            <a:pPr lvl="1"/>
            <a:r>
              <a:rPr lang="en-US" u="sng" dirty="0"/>
              <a:t>Lecture 25</a:t>
            </a:r>
          </a:p>
          <a:p>
            <a:pPr lvl="1"/>
            <a:r>
              <a:rPr lang="en-US" dirty="0"/>
              <a:t>How to find if a real-world entity is mentioned in different sources?</a:t>
            </a:r>
          </a:p>
          <a:p>
            <a:pPr lvl="1"/>
            <a:r>
              <a:rPr lang="en-US" dirty="0"/>
              <a:t>How to align data from different sources?</a:t>
            </a:r>
          </a:p>
          <a:p>
            <a:pPr lvl="1"/>
            <a:endParaRPr lang="en-US" dirty="0"/>
          </a:p>
          <a:p>
            <a:pPr marL="0" indent="0">
              <a:buNone/>
            </a:pPr>
            <a:r>
              <a:rPr lang="en-US" b="1" dirty="0"/>
              <a:t>9. Data Cleaning: </a:t>
            </a:r>
            <a:r>
              <a:rPr lang="en-US" dirty="0"/>
              <a:t>Remove errors and noise from data </a:t>
            </a:r>
            <a:endParaRPr lang="en-US" b="1" dirty="0"/>
          </a:p>
          <a:p>
            <a:pPr lvl="1"/>
            <a:r>
              <a:rPr lang="en-US" u="sng" dirty="0"/>
              <a:t>Lecture 26</a:t>
            </a:r>
          </a:p>
          <a:p>
            <a:pPr lvl="1"/>
            <a:r>
              <a:rPr lang="en-US" dirty="0"/>
              <a:t>How can we detect errors in data to be used for analytics?</a:t>
            </a:r>
          </a:p>
          <a:p>
            <a:pPr lvl="1"/>
            <a:r>
              <a:rPr lang="en-US" dirty="0"/>
              <a:t>How can we fix these errors automatically?</a:t>
            </a:r>
          </a:p>
          <a:p>
            <a:pPr lvl="1"/>
            <a:endParaRPr lang="en-US" dirty="0"/>
          </a:p>
          <a:p>
            <a:endParaRPr lang="en-US" dirty="0"/>
          </a:p>
          <a:p>
            <a:pPr lvl="1"/>
            <a:endParaRPr lang="en-US" u="sng" dirty="0"/>
          </a:p>
        </p:txBody>
      </p:sp>
      <p:sp>
        <p:nvSpPr>
          <p:cNvPr id="4" name="Slide Number Placeholder 3"/>
          <p:cNvSpPr>
            <a:spLocks noGrp="1"/>
          </p:cNvSpPr>
          <p:nvPr>
            <p:ph type="sldNum" sz="quarter" idx="12"/>
          </p:nvPr>
        </p:nvSpPr>
        <p:spPr/>
        <p:txBody>
          <a:bodyPr/>
          <a:lstStyle/>
          <a:p>
            <a:fld id="{DF92A6B5-0D7C-48A8-B49A-953CF10F77E3}" type="slidenum">
              <a:rPr lang="en-US" smtClean="0"/>
              <a:pPr/>
              <a:t>38</a:t>
            </a:fld>
            <a:endParaRPr lang="en-US"/>
          </a:p>
        </p:txBody>
      </p:sp>
      <p:grpSp>
        <p:nvGrpSpPr>
          <p:cNvPr id="8" name="Group 7"/>
          <p:cNvGrpSpPr/>
          <p:nvPr/>
        </p:nvGrpSpPr>
        <p:grpSpPr>
          <a:xfrm>
            <a:off x="0" y="-25177"/>
            <a:ext cx="12192000" cy="307777"/>
            <a:chOff x="0" y="-22510"/>
            <a:chExt cx="12192000" cy="307777"/>
          </a:xfrm>
        </p:grpSpPr>
        <p:sp>
          <p:nvSpPr>
            <p:cNvPr id="9" name="Rectangle 8"/>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3" name="TextBox 12"/>
            <p:cNvSpPr txBox="1"/>
            <p:nvPr/>
          </p:nvSpPr>
          <p:spPr>
            <a:xfrm>
              <a:off x="188780" y="-22510"/>
              <a:ext cx="838691" cy="307777"/>
            </a:xfrm>
            <a:prstGeom prst="rect">
              <a:avLst/>
            </a:prstGeom>
            <a:noFill/>
          </p:spPr>
          <p:txBody>
            <a:bodyPr wrap="none" rtlCol="0">
              <a:spAutoFit/>
            </a:bodyPr>
            <a:lstStyle/>
            <a:p>
              <a:r>
                <a:rPr lang="en-US" sz="1400" b="1" i="1">
                  <a:solidFill>
                    <a:schemeClr val="tx1">
                      <a:lumMod val="65000"/>
                      <a:lumOff val="35000"/>
                    </a:schemeClr>
                  </a:solidFill>
                  <a:latin typeface="+mj-lt"/>
                </a:rPr>
                <a:t>Section 2</a:t>
              </a:r>
              <a:endParaRPr lang="en-US" sz="1400" b="1" i="1" dirty="0">
                <a:solidFill>
                  <a:schemeClr val="tx1">
                    <a:lumMod val="65000"/>
                    <a:lumOff val="35000"/>
                  </a:schemeClr>
                </a:solidFill>
                <a:latin typeface="+mj-lt"/>
              </a:endParaRPr>
            </a:p>
          </p:txBody>
        </p:sp>
      </p:grpSp>
    </p:spTree>
    <p:extLst>
      <p:ext uri="{BB962C8B-B14F-4D97-AF65-F5344CB8AC3E}">
        <p14:creationId xmlns:p14="http://schemas.microsoft.com/office/powerpoint/2010/main" val="965669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56906" cy="1325563"/>
          </a:xfrm>
        </p:spPr>
        <p:txBody>
          <a:bodyPr>
            <a:normAutofit/>
          </a:bodyPr>
          <a:lstStyle/>
          <a:p>
            <a:r>
              <a:rPr lang="en-US" dirty="0"/>
              <a:t>Lectures: 4</a:t>
            </a:r>
            <a:r>
              <a:rPr lang="en-US" baseline="30000" dirty="0"/>
              <a:t>th</a:t>
            </a:r>
            <a:r>
              <a:rPr lang="en-US" dirty="0"/>
              <a:t> part </a:t>
            </a:r>
            <a:r>
              <a:rPr lang="mr-IN" dirty="0"/>
              <a:t>–</a:t>
            </a:r>
            <a:r>
              <a:rPr lang="en-US" dirty="0"/>
              <a:t> Communicating Insights</a:t>
            </a:r>
          </a:p>
        </p:txBody>
      </p:sp>
      <p:sp>
        <p:nvSpPr>
          <p:cNvPr id="3" name="Content Placeholder 2"/>
          <p:cNvSpPr>
            <a:spLocks noGrp="1"/>
          </p:cNvSpPr>
          <p:nvPr>
            <p:ph idx="1"/>
          </p:nvPr>
        </p:nvSpPr>
        <p:spPr>
          <a:xfrm>
            <a:off x="838200" y="1825624"/>
            <a:ext cx="10515600" cy="4603167"/>
          </a:xfrm>
        </p:spPr>
        <p:txBody>
          <a:bodyPr>
            <a:normAutofit/>
          </a:bodyPr>
          <a:lstStyle/>
          <a:p>
            <a:pPr marL="0" indent="0">
              <a:buNone/>
            </a:pPr>
            <a:r>
              <a:rPr lang="en-US" b="1" dirty="0"/>
              <a:t>10. Data Visualization: </a:t>
            </a:r>
            <a:r>
              <a:rPr lang="en-US" dirty="0"/>
              <a:t>Creating data charts that convey interesting findings</a:t>
            </a:r>
            <a:endParaRPr lang="en-US" b="1" dirty="0"/>
          </a:p>
          <a:p>
            <a:pPr lvl="1"/>
            <a:r>
              <a:rPr lang="en-US" u="sng" dirty="0"/>
              <a:t>Lectures 27-29</a:t>
            </a:r>
          </a:p>
          <a:p>
            <a:pPr lvl="1"/>
            <a:r>
              <a:rPr lang="en-US" dirty="0"/>
              <a:t>How to convey insights most effectively?</a:t>
            </a:r>
          </a:p>
          <a:p>
            <a:pPr lvl="1"/>
            <a:r>
              <a:rPr lang="en-US" dirty="0"/>
              <a:t>How to explore raw data?</a:t>
            </a:r>
          </a:p>
          <a:p>
            <a:pPr lvl="1"/>
            <a:endParaRPr lang="en-US" dirty="0"/>
          </a:p>
          <a:p>
            <a:pPr marL="0" indent="0">
              <a:buNone/>
            </a:pPr>
            <a:r>
              <a:rPr lang="en-US" b="1" dirty="0"/>
              <a:t>11. Data Privacy: </a:t>
            </a:r>
            <a:r>
              <a:rPr lang="en-US" dirty="0"/>
              <a:t>Sharing sensitive information</a:t>
            </a:r>
            <a:endParaRPr lang="en-US" b="1" dirty="0"/>
          </a:p>
          <a:p>
            <a:pPr lvl="1"/>
            <a:r>
              <a:rPr lang="en-US" u="sng" dirty="0"/>
              <a:t>Lecture 30-32</a:t>
            </a:r>
          </a:p>
          <a:p>
            <a:pPr lvl="1"/>
            <a:r>
              <a:rPr lang="en-US" dirty="0"/>
              <a:t>How can we share sensitive data?</a:t>
            </a:r>
          </a:p>
          <a:p>
            <a:pPr lvl="1"/>
            <a:r>
              <a:rPr lang="en-US" dirty="0"/>
              <a:t>How can we perform analytics on sensitive data?</a:t>
            </a:r>
          </a:p>
          <a:p>
            <a:pPr lvl="1"/>
            <a:endParaRPr lang="en-US" dirty="0"/>
          </a:p>
          <a:p>
            <a:endParaRPr lang="en-US" dirty="0"/>
          </a:p>
          <a:p>
            <a:pPr lvl="1"/>
            <a:endParaRPr lang="en-US" u="sng" dirty="0"/>
          </a:p>
        </p:txBody>
      </p:sp>
      <p:sp>
        <p:nvSpPr>
          <p:cNvPr id="4" name="Slide Number Placeholder 3"/>
          <p:cNvSpPr>
            <a:spLocks noGrp="1"/>
          </p:cNvSpPr>
          <p:nvPr>
            <p:ph type="sldNum" sz="quarter" idx="12"/>
          </p:nvPr>
        </p:nvSpPr>
        <p:spPr/>
        <p:txBody>
          <a:bodyPr/>
          <a:lstStyle/>
          <a:p>
            <a:fld id="{DF92A6B5-0D7C-48A8-B49A-953CF10F77E3}" type="slidenum">
              <a:rPr lang="en-US" smtClean="0"/>
              <a:pPr/>
              <a:t>39</a:t>
            </a:fld>
            <a:endParaRPr lang="en-US"/>
          </a:p>
        </p:txBody>
      </p:sp>
      <p:grpSp>
        <p:nvGrpSpPr>
          <p:cNvPr id="10" name="Group 9"/>
          <p:cNvGrpSpPr/>
          <p:nvPr/>
        </p:nvGrpSpPr>
        <p:grpSpPr>
          <a:xfrm>
            <a:off x="0" y="-25177"/>
            <a:ext cx="12192000" cy="307777"/>
            <a:chOff x="0" y="-22510"/>
            <a:chExt cx="12192000" cy="307777"/>
          </a:xfrm>
        </p:grpSpPr>
        <p:sp>
          <p:nvSpPr>
            <p:cNvPr id="11" name="Rectangle 10"/>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12" name="TextBox 11"/>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2</a:t>
              </a:r>
            </a:p>
          </p:txBody>
        </p:sp>
      </p:grpSp>
    </p:spTree>
    <p:extLst>
      <p:ext uri="{BB962C8B-B14F-4D97-AF65-F5344CB8AC3E}">
        <p14:creationId xmlns:p14="http://schemas.microsoft.com/office/powerpoint/2010/main" val="204097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502400" y="1494481"/>
            <a:ext cx="3962743" cy="3962743"/>
          </a:xfrm>
          <a:prstGeom prst="rect">
            <a:avLst/>
          </a:prstGeom>
        </p:spPr>
      </p:pic>
      <p:sp>
        <p:nvSpPr>
          <p:cNvPr id="4" name="Slide Number Placeholder 3"/>
          <p:cNvSpPr>
            <a:spLocks noGrp="1"/>
          </p:cNvSpPr>
          <p:nvPr>
            <p:ph type="sldNum" sz="quarter" idx="12"/>
          </p:nvPr>
        </p:nvSpPr>
        <p:spPr/>
        <p:txBody>
          <a:bodyPr/>
          <a:lstStyle/>
          <a:p>
            <a:fld id="{40A01959-B587-3B45-A9B3-C17F42F09305}" type="slidenum">
              <a:rPr lang="en-US" smtClean="0"/>
              <a:t>4</a:t>
            </a:fld>
            <a:endParaRPr lang="en-US"/>
          </a:p>
        </p:txBody>
      </p:sp>
      <p:pic>
        <p:nvPicPr>
          <p:cNvPr id="5" name="Picture 4"/>
          <p:cNvPicPr>
            <a:picLocks noChangeAspect="1"/>
          </p:cNvPicPr>
          <p:nvPr/>
        </p:nvPicPr>
        <p:blipFill>
          <a:blip r:embed="rId3"/>
          <a:stretch>
            <a:fillRect/>
          </a:stretch>
        </p:blipFill>
        <p:spPr>
          <a:xfrm>
            <a:off x="1070575" y="776073"/>
            <a:ext cx="1549400" cy="1549400"/>
          </a:xfrm>
          <a:prstGeom prst="rect">
            <a:avLst/>
          </a:prstGeom>
        </p:spPr>
      </p:pic>
      <p:pic>
        <p:nvPicPr>
          <p:cNvPr id="6" name="Picture 5"/>
          <p:cNvPicPr>
            <a:picLocks noChangeAspect="1"/>
          </p:cNvPicPr>
          <p:nvPr/>
        </p:nvPicPr>
        <p:blipFill>
          <a:blip r:embed="rId4"/>
          <a:stretch>
            <a:fillRect/>
          </a:stretch>
        </p:blipFill>
        <p:spPr>
          <a:xfrm>
            <a:off x="3085585" y="776073"/>
            <a:ext cx="1549400" cy="1549400"/>
          </a:xfrm>
          <a:prstGeom prst="rect">
            <a:avLst/>
          </a:prstGeom>
        </p:spPr>
      </p:pic>
      <p:pic>
        <p:nvPicPr>
          <p:cNvPr id="7" name="Picture 6"/>
          <p:cNvPicPr>
            <a:picLocks noChangeAspect="1"/>
          </p:cNvPicPr>
          <p:nvPr/>
        </p:nvPicPr>
        <p:blipFill>
          <a:blip r:embed="rId5"/>
          <a:stretch>
            <a:fillRect/>
          </a:stretch>
        </p:blipFill>
        <p:spPr>
          <a:xfrm>
            <a:off x="5782962" y="776073"/>
            <a:ext cx="4876800" cy="1663700"/>
          </a:xfrm>
          <a:prstGeom prst="rect">
            <a:avLst/>
          </a:prstGeom>
        </p:spPr>
      </p:pic>
      <p:pic>
        <p:nvPicPr>
          <p:cNvPr id="8" name="Picture 7"/>
          <p:cNvPicPr>
            <a:picLocks noChangeAspect="1"/>
          </p:cNvPicPr>
          <p:nvPr/>
        </p:nvPicPr>
        <p:blipFill>
          <a:blip r:embed="rId6"/>
          <a:stretch>
            <a:fillRect/>
          </a:stretch>
        </p:blipFill>
        <p:spPr>
          <a:xfrm>
            <a:off x="1070575" y="2917053"/>
            <a:ext cx="4597400" cy="1765300"/>
          </a:xfrm>
          <a:prstGeom prst="rect">
            <a:avLst/>
          </a:prstGeom>
        </p:spPr>
      </p:pic>
      <p:sp>
        <p:nvSpPr>
          <p:cNvPr id="10" name="TextBox 9"/>
          <p:cNvSpPr txBox="1"/>
          <p:nvPr/>
        </p:nvSpPr>
        <p:spPr>
          <a:xfrm>
            <a:off x="1989438" y="5256256"/>
            <a:ext cx="7587048" cy="1323439"/>
          </a:xfrm>
          <a:prstGeom prst="rect">
            <a:avLst/>
          </a:prstGeom>
          <a:solidFill>
            <a:schemeClr val="accent6">
              <a:lumMod val="20000"/>
              <a:lumOff val="80000"/>
            </a:schemeClr>
          </a:solidFill>
          <a:effectLst>
            <a:outerShdw blurRad="50800" dist="12700" dir="2700000" algn="tl" rotWithShape="0">
              <a:prstClr val="black">
                <a:alpha val="40000"/>
              </a:prstClr>
            </a:outerShdw>
          </a:effectLst>
        </p:spPr>
        <p:txBody>
          <a:bodyPr wrap="square" rtlCol="0">
            <a:spAutoFit/>
          </a:bodyPr>
          <a:lstStyle/>
          <a:p>
            <a:pPr algn="ctr"/>
            <a:r>
              <a:rPr lang="en-US" sz="4000" dirty="0">
                <a:latin typeface="+mj-lt"/>
              </a:rPr>
              <a:t>Increasingly many companies see themselves as </a:t>
            </a:r>
            <a:r>
              <a:rPr lang="en-US" sz="4000" b="1" dirty="0">
                <a:latin typeface="+mj-lt"/>
              </a:rPr>
              <a:t>data driven</a:t>
            </a:r>
            <a:r>
              <a:rPr lang="en-US" sz="4000" dirty="0">
                <a:latin typeface="+mj-lt"/>
              </a:rPr>
              <a:t>.</a:t>
            </a:r>
          </a:p>
        </p:txBody>
      </p:sp>
      <p:sp>
        <p:nvSpPr>
          <p:cNvPr id="11" name="Rectangle 10"/>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Tree>
    <p:extLst>
      <p:ext uri="{BB962C8B-B14F-4D97-AF65-F5344CB8AC3E}">
        <p14:creationId xmlns:p14="http://schemas.microsoft.com/office/powerpoint/2010/main" val="97124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A01959-B587-3B45-A9B3-C17F42F09305}" type="slidenum">
              <a:rPr lang="en-US" smtClean="0"/>
              <a:t>5</a:t>
            </a:fld>
            <a:endParaRPr lang="en-US"/>
          </a:p>
        </p:txBody>
      </p:sp>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itle 1"/>
          <p:cNvSpPr>
            <a:spLocks noGrp="1"/>
          </p:cNvSpPr>
          <p:nvPr>
            <p:ph type="title"/>
          </p:nvPr>
        </p:nvSpPr>
        <p:spPr>
          <a:xfrm>
            <a:off x="838200" y="365126"/>
            <a:ext cx="10515600" cy="1077622"/>
          </a:xfrm>
        </p:spPr>
        <p:txBody>
          <a:bodyPr>
            <a:normAutofit fontScale="90000"/>
          </a:bodyPr>
          <a:lstStyle/>
          <a:p>
            <a:r>
              <a:rPr lang="en-US" dirty="0"/>
              <a:t>Even more “traditional” companies…</a:t>
            </a:r>
          </a:p>
        </p:txBody>
      </p:sp>
      <p:pic>
        <p:nvPicPr>
          <p:cNvPr id="2" name="Picture 1"/>
          <p:cNvPicPr>
            <a:picLocks noChangeAspect="1"/>
          </p:cNvPicPr>
          <p:nvPr/>
        </p:nvPicPr>
        <p:blipFill>
          <a:blip r:embed="rId2"/>
          <a:stretch>
            <a:fillRect/>
          </a:stretch>
        </p:blipFill>
        <p:spPr>
          <a:xfrm>
            <a:off x="838200" y="2247433"/>
            <a:ext cx="5834063" cy="1407873"/>
          </a:xfrm>
          <a:prstGeom prst="rect">
            <a:avLst/>
          </a:prstGeom>
        </p:spPr>
      </p:pic>
      <p:pic>
        <p:nvPicPr>
          <p:cNvPr id="3" name="Picture 2"/>
          <p:cNvPicPr>
            <a:picLocks noChangeAspect="1"/>
          </p:cNvPicPr>
          <p:nvPr/>
        </p:nvPicPr>
        <p:blipFill>
          <a:blip r:embed="rId3"/>
          <a:stretch>
            <a:fillRect/>
          </a:stretch>
        </p:blipFill>
        <p:spPr>
          <a:xfrm>
            <a:off x="6726238" y="1545115"/>
            <a:ext cx="5246306" cy="3083434"/>
          </a:xfrm>
          <a:prstGeom prst="rect">
            <a:avLst/>
          </a:prstGeom>
        </p:spPr>
      </p:pic>
      <p:pic>
        <p:nvPicPr>
          <p:cNvPr id="7" name="Picture 6"/>
          <p:cNvPicPr>
            <a:picLocks noChangeAspect="1"/>
          </p:cNvPicPr>
          <p:nvPr/>
        </p:nvPicPr>
        <p:blipFill>
          <a:blip r:embed="rId4"/>
          <a:stretch>
            <a:fillRect/>
          </a:stretch>
        </p:blipFill>
        <p:spPr>
          <a:xfrm>
            <a:off x="1011144" y="4730916"/>
            <a:ext cx="7399431" cy="1758667"/>
          </a:xfrm>
          <a:prstGeom prst="rect">
            <a:avLst/>
          </a:prstGeom>
        </p:spPr>
      </p:pic>
      <p:sp>
        <p:nvSpPr>
          <p:cNvPr id="10" name="Rectangle 9"/>
          <p:cNvSpPr/>
          <p:nvPr/>
        </p:nvSpPr>
        <p:spPr>
          <a:xfrm>
            <a:off x="981080" y="5443538"/>
            <a:ext cx="5029200" cy="3286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69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063"/>
            <a:ext cx="10515600" cy="2852737"/>
          </a:xfrm>
        </p:spPr>
        <p:txBody>
          <a:bodyPr/>
          <a:lstStyle/>
          <a:p>
            <a:r>
              <a:rPr lang="en-US" dirty="0"/>
              <a:t>The world is increasingly</a:t>
            </a:r>
            <a:r>
              <a:rPr lang="en-US" b="1" dirty="0"/>
              <a:t> </a:t>
            </a:r>
            <a:br>
              <a:rPr lang="en-US" b="1" dirty="0"/>
            </a:br>
            <a:r>
              <a:rPr lang="en-US" b="1" dirty="0"/>
              <a:t>driven by data… </a:t>
            </a:r>
          </a:p>
        </p:txBody>
      </p:sp>
      <p:sp>
        <p:nvSpPr>
          <p:cNvPr id="4" name="Slide Number Placeholder 3"/>
          <p:cNvSpPr>
            <a:spLocks noGrp="1"/>
          </p:cNvSpPr>
          <p:nvPr>
            <p:ph type="sldNum" sz="quarter" idx="12"/>
          </p:nvPr>
        </p:nvSpPr>
        <p:spPr/>
        <p:txBody>
          <a:bodyPr/>
          <a:lstStyle/>
          <a:p>
            <a:fld id="{40A01959-B587-3B45-A9B3-C17F42F09305}" type="slidenum">
              <a:rPr lang="en-US" smtClean="0"/>
              <a:t>6</a:t>
            </a:fld>
            <a:endParaRPr lang="en-US"/>
          </a:p>
        </p:txBody>
      </p:sp>
      <p:sp>
        <p:nvSpPr>
          <p:cNvPr id="5" name="Title 1"/>
          <p:cNvSpPr txBox="1">
            <a:spLocks/>
          </p:cNvSpPr>
          <p:nvPr/>
        </p:nvSpPr>
        <p:spPr>
          <a:xfrm>
            <a:off x="838200" y="3503613"/>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This class teaches </a:t>
            </a:r>
            <a:r>
              <a:rPr lang="en-US" b="1" dirty="0"/>
              <a:t>the basics </a:t>
            </a:r>
            <a:r>
              <a:rPr lang="en-US" dirty="0"/>
              <a:t>of how to use &amp; manage data to </a:t>
            </a:r>
            <a:r>
              <a:rPr lang="en-US" b="1" dirty="0">
                <a:solidFill>
                  <a:schemeClr val="accent1"/>
                </a:solidFill>
              </a:rPr>
              <a:t>obtain useful insights</a:t>
            </a:r>
            <a:r>
              <a:rPr lang="en-US" dirty="0"/>
              <a:t>.</a:t>
            </a:r>
          </a:p>
        </p:txBody>
      </p:sp>
      <p:sp>
        <p:nvSpPr>
          <p:cNvPr id="6" name="Rectangle 5"/>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Tree>
    <p:extLst>
      <p:ext uri="{BB962C8B-B14F-4D97-AF65-F5344CB8AC3E}">
        <p14:creationId xmlns:p14="http://schemas.microsoft.com/office/powerpoint/2010/main" val="171373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Motivation, Admin, &amp; Setup</a:t>
            </a:r>
          </a:p>
          <a:p>
            <a:pPr marL="514350" indent="-514350">
              <a:buFont typeface="+mj-lt"/>
              <a:buAutoNum type="arabicPeriod"/>
            </a:pPr>
            <a:endParaRPr lang="en-US" dirty="0">
              <a:latin typeface="+mj-lt"/>
            </a:endParaRPr>
          </a:p>
          <a:p>
            <a:pPr marL="514350" indent="-514350">
              <a:buFont typeface="+mj-lt"/>
              <a:buAutoNum type="arabicPeriod"/>
            </a:pPr>
            <a:r>
              <a:rPr lang="en-US" dirty="0">
                <a:latin typeface="+mj-lt"/>
              </a:rPr>
              <a:t>Introduction to Data Science</a:t>
            </a:r>
          </a:p>
          <a:p>
            <a:pPr lvl="1"/>
            <a:endParaRPr lang="en-US" dirty="0">
              <a:latin typeface="+mj-lt"/>
            </a:endParaRPr>
          </a:p>
        </p:txBody>
      </p:sp>
      <p:sp>
        <p:nvSpPr>
          <p:cNvPr id="4" name="Slide Number Placeholder 3"/>
          <p:cNvSpPr>
            <a:spLocks noGrp="1"/>
          </p:cNvSpPr>
          <p:nvPr>
            <p:ph type="sldNum" sz="quarter" idx="12"/>
          </p:nvPr>
        </p:nvSpPr>
        <p:spPr/>
        <p:txBody>
          <a:bodyPr/>
          <a:lstStyle/>
          <a:p>
            <a:fld id="{DF92A6B5-0D7C-48A8-B49A-953CF10F77E3}" type="slidenum">
              <a:rPr lang="en-US" smtClean="0"/>
              <a:pPr/>
              <a:t>7</a:t>
            </a:fld>
            <a:endParaRPr lang="en-US"/>
          </a:p>
        </p:txBody>
      </p:sp>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Motivation, Admin &amp; Setup</a:t>
            </a:r>
          </a:p>
        </p:txBody>
      </p:sp>
      <p:sp>
        <p:nvSpPr>
          <p:cNvPr id="4" name="Slide Number Placeholder 3"/>
          <p:cNvSpPr>
            <a:spLocks noGrp="1"/>
          </p:cNvSpPr>
          <p:nvPr>
            <p:ph type="sldNum" sz="quarter" idx="12"/>
          </p:nvPr>
        </p:nvSpPr>
        <p:spPr/>
        <p:txBody>
          <a:bodyPr/>
          <a:lstStyle/>
          <a:p>
            <a:fld id="{40A01959-B587-3B45-A9B3-C17F42F09305}" type="slidenum">
              <a:rPr lang="en-US" smtClean="0"/>
              <a:t>8</a:t>
            </a:fld>
            <a:endParaRPr lang="en-US"/>
          </a:p>
        </p:txBody>
      </p:sp>
      <p:grpSp>
        <p:nvGrpSpPr>
          <p:cNvPr id="5" name="Group 4"/>
          <p:cNvGrpSpPr/>
          <p:nvPr/>
        </p:nvGrpSpPr>
        <p:grpSpPr>
          <a:xfrm>
            <a:off x="0" y="-22510"/>
            <a:ext cx="12192000" cy="307777"/>
            <a:chOff x="0" y="-22510"/>
            <a:chExt cx="12192000" cy="307777"/>
          </a:xfrm>
        </p:grpSpPr>
        <p:sp>
          <p:nvSpPr>
            <p:cNvPr id="6" name="Rectangle 5"/>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7" name="TextBox 6"/>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163961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will learn about in this section</a:t>
            </a:r>
          </a:p>
        </p:txBody>
      </p:sp>
      <p:sp>
        <p:nvSpPr>
          <p:cNvPr id="3" name="Content Placeholder 2"/>
          <p:cNvSpPr>
            <a:spLocks noGrp="1"/>
          </p:cNvSpPr>
          <p:nvPr>
            <p:ph idx="1"/>
          </p:nvPr>
        </p:nvSpPr>
        <p:spPr>
          <a:xfrm>
            <a:off x="838200" y="1825624"/>
            <a:ext cx="10515600" cy="4175783"/>
          </a:xfrm>
        </p:spPr>
        <p:txBody>
          <a:bodyPr>
            <a:normAutofit/>
          </a:bodyPr>
          <a:lstStyle/>
          <a:p>
            <a:pPr marL="514350" indent="-514350">
              <a:buAutoNum type="arabicPeriod"/>
            </a:pPr>
            <a:r>
              <a:rPr lang="en-US" dirty="0">
                <a:latin typeface="+mj-lt"/>
              </a:rPr>
              <a:t>Motivation for studying Data Science</a:t>
            </a:r>
          </a:p>
          <a:p>
            <a:pPr marL="514350" indent="-514350">
              <a:buAutoNum type="arabicPeriod"/>
            </a:pPr>
            <a:endParaRPr lang="en-US" dirty="0">
              <a:latin typeface="+mj-lt"/>
            </a:endParaRPr>
          </a:p>
          <a:p>
            <a:pPr marL="514350" indent="-514350">
              <a:buAutoNum type="arabicPeriod"/>
            </a:pPr>
            <a:r>
              <a:rPr lang="en-US" dirty="0">
                <a:latin typeface="+mj-lt"/>
              </a:rPr>
              <a:t>Administrative structure</a:t>
            </a:r>
          </a:p>
          <a:p>
            <a:pPr marL="514350" indent="-514350">
              <a:buAutoNum type="arabicPeriod"/>
            </a:pPr>
            <a:endParaRPr lang="en-US" dirty="0">
              <a:latin typeface="+mj-lt"/>
            </a:endParaRPr>
          </a:p>
          <a:p>
            <a:pPr marL="514350" indent="-514350">
              <a:buAutoNum type="arabicPeriod"/>
            </a:pPr>
            <a:r>
              <a:rPr lang="en-US" dirty="0">
                <a:latin typeface="+mj-lt"/>
              </a:rPr>
              <a:t>Course logistics</a:t>
            </a:r>
          </a:p>
          <a:p>
            <a:pPr marL="514350" indent="-514350">
              <a:buAutoNum type="arabicPeriod"/>
            </a:pPr>
            <a:endParaRPr lang="en-US" dirty="0">
              <a:latin typeface="+mj-lt"/>
            </a:endParaRPr>
          </a:p>
          <a:p>
            <a:pPr marL="514350" indent="-514350">
              <a:buAutoNum type="arabicPeriod"/>
            </a:pPr>
            <a:endParaRPr lang="en-US" dirty="0">
              <a:latin typeface="+mj-lt"/>
            </a:endParaRPr>
          </a:p>
        </p:txBody>
      </p:sp>
      <p:sp>
        <p:nvSpPr>
          <p:cNvPr id="4" name="Slide Number Placeholder 3"/>
          <p:cNvSpPr>
            <a:spLocks noGrp="1"/>
          </p:cNvSpPr>
          <p:nvPr>
            <p:ph type="sldNum" sz="quarter" idx="12"/>
          </p:nvPr>
        </p:nvSpPr>
        <p:spPr/>
        <p:txBody>
          <a:bodyPr/>
          <a:lstStyle/>
          <a:p>
            <a:fld id="{DF92A6B5-0D7C-48A8-B49A-953CF10F77E3}" type="slidenum">
              <a:rPr lang="en-US" smtClean="0"/>
              <a:pPr/>
              <a:t>9</a:t>
            </a:fld>
            <a:endParaRPr lang="en-US"/>
          </a:p>
        </p:txBody>
      </p:sp>
      <p:grpSp>
        <p:nvGrpSpPr>
          <p:cNvPr id="7" name="Group 6"/>
          <p:cNvGrpSpPr/>
          <p:nvPr/>
        </p:nvGrpSpPr>
        <p:grpSpPr>
          <a:xfrm>
            <a:off x="0" y="-22510"/>
            <a:ext cx="12192000" cy="307777"/>
            <a:chOff x="0" y="-22510"/>
            <a:chExt cx="12192000" cy="307777"/>
          </a:xfrm>
        </p:grpSpPr>
        <p:sp>
          <p:nvSpPr>
            <p:cNvPr id="8" name="Rectangle 7"/>
            <p:cNvSpPr/>
            <p:nvPr/>
          </p:nvSpPr>
          <p:spPr>
            <a:xfrm>
              <a:off x="0" y="0"/>
              <a:ext cx="12192000" cy="2627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b="1" i="1" dirty="0">
                <a:solidFill>
                  <a:schemeClr val="tx1">
                    <a:lumMod val="65000"/>
                    <a:lumOff val="35000"/>
                  </a:schemeClr>
                </a:solidFill>
                <a:latin typeface="+mj-lt"/>
              </a:endParaRPr>
            </a:p>
          </p:txBody>
        </p:sp>
        <p:sp>
          <p:nvSpPr>
            <p:cNvPr id="9" name="TextBox 8"/>
            <p:cNvSpPr txBox="1"/>
            <p:nvPr/>
          </p:nvSpPr>
          <p:spPr>
            <a:xfrm>
              <a:off x="188780" y="-22510"/>
              <a:ext cx="838691" cy="307777"/>
            </a:xfrm>
            <a:prstGeom prst="rect">
              <a:avLst/>
            </a:prstGeom>
            <a:noFill/>
          </p:spPr>
          <p:txBody>
            <a:bodyPr wrap="none" rtlCol="0">
              <a:spAutoFit/>
            </a:bodyPr>
            <a:lstStyle/>
            <a:p>
              <a:r>
                <a:rPr lang="en-US" sz="1400" b="1" i="1" dirty="0">
                  <a:solidFill>
                    <a:schemeClr val="tx1">
                      <a:lumMod val="65000"/>
                      <a:lumOff val="35000"/>
                    </a:schemeClr>
                  </a:solidFill>
                  <a:latin typeface="+mj-lt"/>
                </a:rPr>
                <a:t>Section 1</a:t>
              </a:r>
            </a:p>
          </p:txBody>
        </p:sp>
      </p:grpSp>
    </p:spTree>
    <p:extLst>
      <p:ext uri="{BB962C8B-B14F-4D97-AF65-F5344CB8AC3E}">
        <p14:creationId xmlns:p14="http://schemas.microsoft.com/office/powerpoint/2010/main" val="988321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3929</TotalTime>
  <Words>1443</Words>
  <Application>Microsoft Office PowerPoint</Application>
  <PresentationFormat>Widescreen</PresentationFormat>
  <Paragraphs>352</Paragraphs>
  <Slides>39</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Mangal</vt:lpstr>
      <vt:lpstr>Wingdings</vt:lpstr>
      <vt:lpstr>Office Theme</vt:lpstr>
      <vt:lpstr>  Data Management for  Data Science</vt:lpstr>
      <vt:lpstr>PowerPoint Presentation</vt:lpstr>
      <vt:lpstr>PowerPoint Presentation</vt:lpstr>
      <vt:lpstr>PowerPoint Presentation</vt:lpstr>
      <vt:lpstr>Even more “traditional” companies…</vt:lpstr>
      <vt:lpstr>The world is increasingly  driven by data… </vt:lpstr>
      <vt:lpstr>Today’s Lecture</vt:lpstr>
      <vt:lpstr>1. Motivation, Admin &amp; Setup</vt:lpstr>
      <vt:lpstr>What you will learn about in this section</vt:lpstr>
      <vt:lpstr>Data Analysis has always been around</vt:lpstr>
      <vt:lpstr>Data Analysis has always been around</vt:lpstr>
      <vt:lpstr>Data Analysis has always been around</vt:lpstr>
      <vt:lpstr>Data Analysis is popular</vt:lpstr>
      <vt:lpstr>Why should you study data science?</vt:lpstr>
      <vt:lpstr>What this course is (and is not)</vt:lpstr>
      <vt:lpstr>Who we are…</vt:lpstr>
      <vt:lpstr>PowerPoint Presentation</vt:lpstr>
      <vt:lpstr>Lectures</vt:lpstr>
      <vt:lpstr>Graded Elements</vt:lpstr>
      <vt:lpstr>What is expected from you </vt:lpstr>
      <vt:lpstr>Programming Assignments</vt:lpstr>
      <vt:lpstr>2. Introduction to Data Science</vt:lpstr>
      <vt:lpstr>What you will learn about in this section</vt:lpstr>
      <vt:lpstr>Data Science is an emerging field</vt:lpstr>
      <vt:lpstr>Data Science products</vt:lpstr>
      <vt:lpstr>One definition of data science</vt:lpstr>
      <vt:lpstr>Data science is not databases</vt:lpstr>
      <vt:lpstr>Data science is not databases</vt:lpstr>
      <vt:lpstr>Data science workflow</vt:lpstr>
      <vt:lpstr>Data science workflow</vt:lpstr>
      <vt:lpstr>Data science workflow</vt:lpstr>
      <vt:lpstr>What is hard about Data Science</vt:lpstr>
      <vt:lpstr>What is hard about Data Science</vt:lpstr>
      <vt:lpstr>What is hard about Data Science</vt:lpstr>
      <vt:lpstr>What are Data Scientists really doing?</vt:lpstr>
      <vt:lpstr>Lectures: 1st part – Data Storage</vt:lpstr>
      <vt:lpstr>Lectures: 2nd part – Predictive analytics</vt:lpstr>
      <vt:lpstr>Lectures: 3rd part – Data Integration</vt:lpstr>
      <vt:lpstr>Lectures: 4th part – Communicating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145 Style Guide</dc:title>
  <dc:creator>Alex Ratner</dc:creator>
  <cp:lastModifiedBy>ENDRI RACO</cp:lastModifiedBy>
  <cp:revision>279</cp:revision>
  <cp:lastPrinted>2019-01-22T23:38:09Z</cp:lastPrinted>
  <dcterms:created xsi:type="dcterms:W3CDTF">2015-09-11T05:09:33Z</dcterms:created>
  <dcterms:modified xsi:type="dcterms:W3CDTF">2025-04-03T10:15:20Z</dcterms:modified>
</cp:coreProperties>
</file>